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607" r:id="rId2"/>
    <p:sldId id="1855" r:id="rId3"/>
    <p:sldId id="1859" r:id="rId4"/>
    <p:sldId id="1902" r:id="rId5"/>
    <p:sldId id="1929" r:id="rId6"/>
    <p:sldId id="1894" r:id="rId7"/>
    <p:sldId id="1910" r:id="rId8"/>
    <p:sldId id="1893" r:id="rId9"/>
    <p:sldId id="1912" r:id="rId10"/>
    <p:sldId id="1901" r:id="rId11"/>
    <p:sldId id="1932" r:id="rId12"/>
    <p:sldId id="1930" r:id="rId13"/>
    <p:sldId id="1895" r:id="rId14"/>
    <p:sldId id="1947" r:id="rId15"/>
    <p:sldId id="1939" r:id="rId16"/>
    <p:sldId id="1940" r:id="rId17"/>
    <p:sldId id="1943" r:id="rId18"/>
    <p:sldId id="1941" r:id="rId19"/>
    <p:sldId id="1942" r:id="rId20"/>
    <p:sldId id="1944" r:id="rId21"/>
    <p:sldId id="1945" r:id="rId22"/>
    <p:sldId id="1946" r:id="rId23"/>
    <p:sldId id="1949" r:id="rId24"/>
    <p:sldId id="1950" r:id="rId25"/>
    <p:sldId id="1951" r:id="rId26"/>
    <p:sldId id="1952" r:id="rId27"/>
    <p:sldId id="1953" r:id="rId28"/>
    <p:sldId id="1906" r:id="rId29"/>
    <p:sldId id="1909" r:id="rId30"/>
    <p:sldId id="1933" r:id="rId31"/>
    <p:sldId id="1913" r:id="rId32"/>
    <p:sldId id="1900" r:id="rId33"/>
    <p:sldId id="1918" r:id="rId34"/>
    <p:sldId id="1919" r:id="rId35"/>
    <p:sldId id="1920" r:id="rId36"/>
    <p:sldId id="1921" r:id="rId37"/>
    <p:sldId id="1922" r:id="rId38"/>
    <p:sldId id="1923" r:id="rId39"/>
    <p:sldId id="1924" r:id="rId40"/>
    <p:sldId id="1925" r:id="rId41"/>
    <p:sldId id="1926" r:id="rId42"/>
    <p:sldId id="1927" r:id="rId43"/>
    <p:sldId id="1928" r:id="rId44"/>
    <p:sldId id="1899" r:id="rId45"/>
    <p:sldId id="1896" r:id="rId46"/>
    <p:sldId id="1935" r:id="rId47"/>
    <p:sldId id="1936" r:id="rId48"/>
    <p:sldId id="1937" r:id="rId49"/>
    <p:sldId id="1938" r:id="rId50"/>
    <p:sldId id="1897" r:id="rId51"/>
    <p:sldId id="1934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5548B9-48C6-46C4-A713-768EB8BC49F4}" v="1" dt="2022-05-12T18:19:00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959" autoAdjust="0"/>
  </p:normalViewPr>
  <p:slideViewPr>
    <p:cSldViewPr snapToGrid="0">
      <p:cViewPr varScale="1">
        <p:scale>
          <a:sx n="78" d="100"/>
          <a:sy n="78" d="100"/>
        </p:scale>
        <p:origin x="74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6CE62-BF5F-472D-92F9-201C63B80A9B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6A6DA-4AE3-45C9-97FB-D620A4563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23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aseline="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F59A6-D6A3-8A49-A971-F0378218733B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6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43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9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0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250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8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30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48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90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22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319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60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904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32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05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246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88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44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51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71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77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0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84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05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6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2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67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5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033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18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36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52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0154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20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7308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607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111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25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7619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90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7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55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83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661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73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11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06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26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19075" y="811213"/>
            <a:ext cx="7210425" cy="40560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EED"/>
              </a:buClr>
              <a:buSzTx/>
              <a:buFontTx/>
              <a:buNone/>
              <a:tabLst/>
              <a:defRPr/>
            </a:pPr>
            <a:endParaRPr lang="en-US" altLang="ko-KR" sz="1100" baseline="0" dirty="0"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19BE5-E45D-4D08-80E5-7FD8C5BE9BF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32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9051-9568-4F7C-A947-81B7EBFE7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B61A0-17A0-4BA3-B4C2-0050B503E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2AA6-DC27-44D6-9A0F-D39CFF41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A9A2-8C75-4AFE-8C9E-7408FF30B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01661-DE3B-4798-A5E6-B3F995E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55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E0C0-84D2-438B-8387-9F040F5D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2104C-B8FC-482F-BB69-DFF809D23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45F18-EFA6-418C-BED9-21CA6181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10689-1677-4920-8123-64F24399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BF46B-4339-497E-AAF6-05E0801C7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5DAB9A-235F-4014-A5B6-5496E6B86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0023A-B204-4267-9BFD-459861BFD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0F55-8F14-43B7-BAEE-63F8FF7E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35CA-9BD1-41EE-8DCF-712DB071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9D6B5-8702-4D21-B242-707F6016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79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805F-656F-43DC-951F-3C93B174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7375-0F02-43B8-95F9-675BD054B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10BDC-DE2C-4331-94F8-40063F26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DC000-E05A-49AA-ADDD-38471736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2E48A-6995-4D2D-BC44-F95627F8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5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3A3F-FF99-4053-AEF0-1413507A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D0291-C63A-4A73-9556-9ECA09A42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C37CB-3553-4A46-899C-FCB08174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1FE47-1616-420D-8AC5-3E4C609CB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1E9B9-64D0-49B8-9AF7-9D040A8F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FE2A-956E-4A0F-AC15-BF43ECAA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88AC-A224-4CB5-97F2-F8E376F86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0964F-A184-45DE-AA6D-BA8F25741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441A2-01FF-4482-9335-B6B5F80E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13265-0338-473E-81F3-B028C416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E8690-D345-4D48-AD12-0F22547E3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9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C148-7C54-49DD-92EA-57454CAF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54634-1756-4928-B81C-82AD9A480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CEFC5-BF94-43DA-9916-5215D00FB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219CC-2401-4A51-B807-6525C7FD0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5055A-4D4B-420B-9C0F-4C4077701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4F4DB-1D3E-4E65-9462-BF47E62B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EE841A-6FD1-47F1-9A10-98576A84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3863B-F25E-4D1B-B44D-5D7461F6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96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FBB2-99F7-4546-9139-B7E5C0A3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9D997C-E542-4A2F-A50C-7D5DACC69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1809A-E505-4421-B6CB-EEF92E40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9D3F5-FD95-4E91-99EF-D7D6B525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8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2978E-5362-4B3B-AC6B-0A804205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1D932-EE2E-4F28-A2E6-170B8564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E8E03-9F5E-4B7C-9990-DABBC7C5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2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D0FB-D7A1-4BB5-9D95-23EC6CE8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7A68-9E07-453D-9541-2FA2DA6C8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E4DA4-950F-4969-8411-829FF2E26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3F0B6-9C40-49B8-8C77-56964426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472C7-25D6-459E-91EF-1AAFEFEC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A74FD-47E1-48FB-BD63-458FBB18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86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5C4E-FBE6-4AFB-B173-E7EF9339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D880A-71AD-49AD-990B-3FF17B4DE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C533F-4F23-4229-B3E3-6CBC8D1E0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B7232-6F46-42D5-BD45-1F24CEA80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C5B0-531F-40F7-9EDD-1D115C90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5380-6A0C-4474-ABAE-0A060FEC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9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03E6E9-95D5-4C2B-8287-8FF76EA2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E1416-9008-4091-B221-9178100F4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1D05A-9183-4E2A-9CF9-CDD39F151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525A0-CF1C-4FC4-A489-C4812E4EFFE6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D77C3-E7BF-4E49-B654-D066437AF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4B9C-624A-45E2-91B3-CBE4F105B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36E7E-A6FC-4EDA-B13B-B28A38215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41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6312410E-7C5B-41D5-B90B-301EE30CEA67}"/>
              </a:ext>
            </a:extLst>
          </p:cNvPr>
          <p:cNvSpPr/>
          <p:nvPr/>
        </p:nvSpPr>
        <p:spPr>
          <a:xfrm>
            <a:off x="8186057" y="508302"/>
            <a:ext cx="2645227" cy="2645227"/>
          </a:xfrm>
          <a:prstGeom prst="ellipse">
            <a:avLst/>
          </a:prstGeom>
          <a:noFill/>
          <a:ln w="7620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283DE-198B-4322-943F-4AEAC6DDC66B}"/>
              </a:ext>
            </a:extLst>
          </p:cNvPr>
          <p:cNvSpPr/>
          <p:nvPr/>
        </p:nvSpPr>
        <p:spPr>
          <a:xfrm>
            <a:off x="0" y="1502230"/>
            <a:ext cx="12192000" cy="3635828"/>
          </a:xfrm>
          <a:prstGeom prst="rect">
            <a:avLst/>
          </a:prstGeom>
          <a:solidFill>
            <a:srgbClr val="10427C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42E78E1-EEF7-4A33-B3A0-E4F1DC663847}"/>
              </a:ext>
            </a:extLst>
          </p:cNvPr>
          <p:cNvSpPr txBox="1">
            <a:spLocks/>
          </p:cNvSpPr>
          <p:nvPr/>
        </p:nvSpPr>
        <p:spPr>
          <a:xfrm>
            <a:off x="873035" y="1755372"/>
            <a:ext cx="10657704" cy="1863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Predicting Disease Probabilities Using a Single Gait Data Type Through Deep Learning</a:t>
            </a:r>
            <a:endParaRPr lang="en-US" altLang="ko-KR" sz="8000" b="1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DB0842-568F-4A62-9180-17D938C7CB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7" b="16358"/>
          <a:stretch/>
        </p:blipFill>
        <p:spPr>
          <a:xfrm>
            <a:off x="319627" y="368056"/>
            <a:ext cx="2250853" cy="78290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5CC2CD-1048-47DE-AC29-D12E7253AB36}"/>
              </a:ext>
            </a:extLst>
          </p:cNvPr>
          <p:cNvGrpSpPr/>
          <p:nvPr/>
        </p:nvGrpSpPr>
        <p:grpSpPr>
          <a:xfrm rot="2700000">
            <a:off x="7630884" y="5001463"/>
            <a:ext cx="3755572" cy="3755572"/>
            <a:chOff x="7549244" y="3749912"/>
            <a:chExt cx="3755572" cy="375557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B0B44F1-4370-43BD-852B-847FCDAA7552}"/>
                </a:ext>
              </a:extLst>
            </p:cNvPr>
            <p:cNvCxnSpPr>
              <a:cxnSpLocks/>
            </p:cNvCxnSpPr>
            <p:nvPr/>
          </p:nvCxnSpPr>
          <p:spPr>
            <a:xfrm>
              <a:off x="7549244" y="4128614"/>
              <a:ext cx="3755572" cy="0"/>
            </a:xfrm>
            <a:prstGeom prst="line">
              <a:avLst/>
            </a:prstGeom>
            <a:ln w="762000">
              <a:solidFill>
                <a:srgbClr val="D9D9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65B4901-DFDB-42DD-B433-239E8494F0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55645" y="5627698"/>
              <a:ext cx="3755572" cy="0"/>
            </a:xfrm>
            <a:prstGeom prst="line">
              <a:avLst/>
            </a:prstGeom>
            <a:ln w="762000">
              <a:solidFill>
                <a:srgbClr val="D9D9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부제목 2">
            <a:extLst>
              <a:ext uri="{FF2B5EF4-FFF2-40B4-BE49-F238E27FC236}">
                <a16:creationId xmlns:a16="http://schemas.microsoft.com/office/drawing/2014/main" id="{FC174A24-27E3-44B0-8F47-D352BEC3AAE0}"/>
              </a:ext>
            </a:extLst>
          </p:cNvPr>
          <p:cNvSpPr txBox="1">
            <a:spLocks/>
          </p:cNvSpPr>
          <p:nvPr/>
        </p:nvSpPr>
        <p:spPr>
          <a:xfrm>
            <a:off x="1800086" y="4158294"/>
            <a:ext cx="6400800" cy="1714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2024.07.26 Digital Healthcare </a:t>
            </a:r>
            <a:r>
              <a:rPr lang="en-US" altLang="ko-KR" sz="2000" b="1" dirty="0" err="1">
                <a:solidFill>
                  <a:schemeClr val="bg1"/>
                </a:solidFill>
                <a:latin typeface="+mj-lt"/>
              </a:rPr>
              <a:t>Bootcamp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8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조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박상연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+mj-lt"/>
              </a:rPr>
              <a:t>배하정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오해규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이승준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+mj-lt"/>
              </a:rPr>
              <a:t>정희현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66788A-61B0-4182-B86E-76EA7117E0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24" r="9957"/>
          <a:stretch/>
        </p:blipFill>
        <p:spPr>
          <a:xfrm>
            <a:off x="9385817" y="5829979"/>
            <a:ext cx="2890933" cy="77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4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Kaggle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플랫폼에서 데이터 취득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846" y="1761339"/>
            <a:ext cx="7947404" cy="38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8538" y="968491"/>
            <a:ext cx="11151021" cy="1821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Kaggle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플랫폼에서 데이터 취득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542" r="43260"/>
          <a:stretch/>
        </p:blipFill>
        <p:spPr>
          <a:xfrm>
            <a:off x="1927043" y="5350701"/>
            <a:ext cx="2955690" cy="984133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1876520" y="6183679"/>
            <a:ext cx="1476789" cy="15115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C168927-E6D1-AA22-C600-4FCEDA6CB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95915"/>
              </p:ext>
            </p:extLst>
          </p:nvPr>
        </p:nvGraphicFramePr>
        <p:xfrm>
          <a:off x="760528" y="1634323"/>
          <a:ext cx="10670943" cy="3569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841">
                  <a:extLst>
                    <a:ext uri="{9D8B030D-6E8A-4147-A177-3AD203B41FA5}">
                      <a16:colId xmlns:a16="http://schemas.microsoft.com/office/drawing/2014/main" val="3539583872"/>
                    </a:ext>
                  </a:extLst>
                </a:gridCol>
                <a:gridCol w="2641245">
                  <a:extLst>
                    <a:ext uri="{9D8B030D-6E8A-4147-A177-3AD203B41FA5}">
                      <a16:colId xmlns:a16="http://schemas.microsoft.com/office/drawing/2014/main" val="1156982640"/>
                    </a:ext>
                  </a:extLst>
                </a:gridCol>
                <a:gridCol w="3200181">
                  <a:extLst>
                    <a:ext uri="{9D8B030D-6E8A-4147-A177-3AD203B41FA5}">
                      <a16:colId xmlns:a16="http://schemas.microsoft.com/office/drawing/2014/main" val="3841349624"/>
                    </a:ext>
                  </a:extLst>
                </a:gridCol>
                <a:gridCol w="3429676">
                  <a:extLst>
                    <a:ext uri="{9D8B030D-6E8A-4147-A177-3AD203B41FA5}">
                      <a16:colId xmlns:a16="http://schemas.microsoft.com/office/drawing/2014/main" val="3680116741"/>
                    </a:ext>
                  </a:extLst>
                </a:gridCol>
              </a:tblGrid>
              <a:tr h="5716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데이터 비교</a:t>
                      </a:r>
                      <a:endParaRPr lang="en-US" altLang="ko-KR" sz="15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Parkinson’s disease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Cerebellar ataxia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500" u="none" strike="noStrike" dirty="0">
                          <a:effectLst/>
                          <a:latin typeface="+mn-lt"/>
                        </a:rPr>
                        <a:t>(CA + Normal)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1237"/>
                  </a:ext>
                </a:extLst>
              </a:tr>
              <a:tr h="8549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Data (location)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3D Acceleration </a:t>
                      </a:r>
                    </a:p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5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Lt. waist</a:t>
                      </a:r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500" u="none" strike="noStrike" dirty="0">
                          <a:effectLst/>
                          <a:latin typeface="+mn-lt"/>
                        </a:rPr>
                        <a:t>Rt. thigh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3D Acceleration </a:t>
                      </a:r>
                    </a:p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(sensor </a:t>
                      </a:r>
                      <a:r>
                        <a:rPr lang="en" sz="15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@ </a:t>
                      </a:r>
                      <a:r>
                        <a:rPr lang="en" sz="15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lower</a:t>
                      </a:r>
                      <a:r>
                        <a:rPr lang="en" sz="15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" sz="15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back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3D Distance(coordinate) </a:t>
                      </a:r>
                    </a:p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(Lt. and Rt</a:t>
                      </a:r>
                      <a:r>
                        <a:rPr lang="en" sz="15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 shoulder, elbow, wrist, </a:t>
                      </a:r>
                    </a:p>
                    <a:p>
                      <a:pPr algn="ctr" rtl="0" fontAlgn="ctr"/>
                      <a:r>
                        <a:rPr lang="en" sz="15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hip</a:t>
                      </a:r>
                      <a:r>
                        <a:rPr lang="en" sz="15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knee, and ankle)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42967"/>
                  </a:ext>
                </a:extLst>
              </a:tr>
              <a:tr h="4677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N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수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500" u="none" strike="noStrike" dirty="0">
                          <a:effectLst/>
                          <a:latin typeface="+mn-lt"/>
                        </a:rPr>
                        <a:t>93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500" u="none" strike="noStrike" dirty="0">
                          <a:effectLst/>
                          <a:latin typeface="+mn-lt"/>
                        </a:rPr>
                        <a:t>437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100/100 (CA/normal)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1783"/>
                  </a:ext>
                </a:extLst>
              </a:tr>
              <a:tr h="4677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Time point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1/100s (</a:t>
                      </a:r>
                      <a:r>
                        <a:rPr lang="ko-KR" altLang="en-US" sz="1500" u="none" strike="noStrike" dirty="0" err="1">
                          <a:effectLst/>
                          <a:latin typeface="+mn-lt"/>
                        </a:rPr>
                        <a:t>등간격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X)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1/128s (</a:t>
                      </a:r>
                      <a:r>
                        <a:rPr lang="ko-KR" altLang="en-US" sz="1500" u="none" strike="noStrike" dirty="0" err="1">
                          <a:effectLst/>
                          <a:latin typeface="+mn-lt"/>
                        </a:rPr>
                        <a:t>등간격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O)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1/1000s (</a:t>
                      </a:r>
                      <a:r>
                        <a:rPr lang="ko-KR" altLang="en-US" sz="1500" u="none" strike="noStrike" dirty="0" err="1">
                          <a:effectLst/>
                          <a:latin typeface="+mn-lt"/>
                        </a:rPr>
                        <a:t>등간격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X)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436446"/>
                  </a:ext>
                </a:extLst>
              </a:tr>
              <a:tr h="505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effectLst/>
                          <a:latin typeface="+mn-lt"/>
                        </a:rPr>
                        <a:t>Data 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Length </a:t>
                      </a:r>
                    </a:p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for model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약</a:t>
                      </a:r>
                      <a:r>
                        <a:rPr lang="en-US" altLang="ko-KR" sz="1500" u="none" strike="noStrike" dirty="0">
                          <a:effectLst/>
                          <a:latin typeface="+mn-lt"/>
                        </a:rPr>
                        <a:t>16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s(2000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개</a:t>
                      </a:r>
                      <a:r>
                        <a:rPr lang="en-US" altLang="ko-KR" sz="1500" u="none" strike="noStrike" dirty="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총 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n = 1906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약</a:t>
                      </a:r>
                      <a:r>
                        <a:rPr lang="en-US" altLang="ko-KR" sz="1500" u="none" strike="noStrike" dirty="0">
                          <a:effectLst/>
                          <a:latin typeface="+mn-lt"/>
                        </a:rPr>
                        <a:t>16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s(2000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개</a:t>
                      </a:r>
                      <a:r>
                        <a:rPr lang="en-US" altLang="ko-KR" sz="1500" u="none" strike="noStrike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n =962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약</a:t>
                      </a:r>
                      <a:r>
                        <a:rPr lang="en-US" altLang="ko-KR" sz="1500" u="none" strike="noStrike" dirty="0">
                          <a:effectLst/>
                          <a:latin typeface="+mn-lt"/>
                        </a:rPr>
                        <a:t>30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s (6000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개</a:t>
                      </a:r>
                      <a:r>
                        <a:rPr lang="en-US" altLang="ko-KR" sz="1500" u="none" strike="noStrike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n=100/100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749246"/>
                  </a:ext>
                </a:extLst>
              </a:tr>
              <a:tr h="7016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비고</a:t>
                      </a:r>
                      <a:endParaRPr lang="en" altLang="ko-Kore-KR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정상인이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cerebellar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ataxia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모방한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 data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비디오 분석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(Sensor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사용하지 않음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" sz="15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78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DAB8D790-E023-1B9F-B6DC-D43648FB3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254" y="5330607"/>
            <a:ext cx="3059546" cy="1004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743EB5-A1D8-953A-AE22-DC072E433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733" y="5343705"/>
            <a:ext cx="3207022" cy="880067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35AE6FE2-8415-2EDF-BE54-0D347399EB47}"/>
              </a:ext>
            </a:extLst>
          </p:cNvPr>
          <p:cNvSpPr/>
          <p:nvPr/>
        </p:nvSpPr>
        <p:spPr>
          <a:xfrm>
            <a:off x="6134049" y="6010038"/>
            <a:ext cx="1021977" cy="21373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2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Kaggle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플랫폼에서 데이터 취득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위치 선택 기준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Single point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로써 전신의 운동에 대한 종합적인 정보를 가지고 있는 신체의 중심부를 선택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어쩔 수 없이 데이터를 취합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하는 과정에서 가장 유사한 위치를 선택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cf1. Timestamp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길이가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dataset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/dataset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간에 불균등한 경우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linear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interpolation technique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적용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cf2. Data augmentation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input 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형식 통일을 위해 동일한 시간 간격으로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truncation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cf3. FFT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진행하는 과정에서 중력가속도 등의 영향을 제거하기 위해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linear regression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동일한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없어서 여러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합칠 수밖에 없었음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과정에서 가장 유사한 위치에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sensor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부착한 데이터를 취합할 수 있도록 했음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C168927-E6D1-AA22-C600-4FCEDA6CB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86844"/>
              </p:ext>
            </p:extLst>
          </p:nvPr>
        </p:nvGraphicFramePr>
        <p:xfrm>
          <a:off x="760528" y="1634323"/>
          <a:ext cx="10670943" cy="14265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841">
                  <a:extLst>
                    <a:ext uri="{9D8B030D-6E8A-4147-A177-3AD203B41FA5}">
                      <a16:colId xmlns:a16="http://schemas.microsoft.com/office/drawing/2014/main" val="3539583872"/>
                    </a:ext>
                  </a:extLst>
                </a:gridCol>
                <a:gridCol w="2641245">
                  <a:extLst>
                    <a:ext uri="{9D8B030D-6E8A-4147-A177-3AD203B41FA5}">
                      <a16:colId xmlns:a16="http://schemas.microsoft.com/office/drawing/2014/main" val="1156982640"/>
                    </a:ext>
                  </a:extLst>
                </a:gridCol>
                <a:gridCol w="3200181">
                  <a:extLst>
                    <a:ext uri="{9D8B030D-6E8A-4147-A177-3AD203B41FA5}">
                      <a16:colId xmlns:a16="http://schemas.microsoft.com/office/drawing/2014/main" val="3841349624"/>
                    </a:ext>
                  </a:extLst>
                </a:gridCol>
                <a:gridCol w="3429676">
                  <a:extLst>
                    <a:ext uri="{9D8B030D-6E8A-4147-A177-3AD203B41FA5}">
                      <a16:colId xmlns:a16="http://schemas.microsoft.com/office/drawing/2014/main" val="3680116741"/>
                    </a:ext>
                  </a:extLst>
                </a:gridCol>
              </a:tblGrid>
              <a:tr h="5716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데이터 비교</a:t>
                      </a:r>
                      <a:endParaRPr lang="en-US" altLang="ko-KR" sz="15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Normal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Parkinson’s disease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Cerebellar ataxia</a:t>
                      </a:r>
                      <a:r>
                        <a:rPr lang="ko-KR" altLang="en-US" sz="15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500" u="none" strike="noStrike" dirty="0">
                          <a:effectLst/>
                          <a:latin typeface="+mn-lt"/>
                        </a:rPr>
                        <a:t>(CA + Normal)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1237"/>
                  </a:ext>
                </a:extLst>
              </a:tr>
              <a:tr h="8549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Data (location)</a:t>
                      </a:r>
                      <a:endParaRPr lang="en" sz="15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3D Acceleration </a:t>
                      </a:r>
                    </a:p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5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Lt. waist</a:t>
                      </a:r>
                      <a:r>
                        <a:rPr lang="en-US" sz="1500" u="none" strike="noStrike" dirty="0">
                          <a:effectLst/>
                          <a:latin typeface="+mn-lt"/>
                        </a:rPr>
                        <a:t>, Rt. thigh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3D Acceleration </a:t>
                      </a:r>
                    </a:p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(sensor @ </a:t>
                      </a:r>
                      <a:r>
                        <a:rPr lang="en" sz="15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lower</a:t>
                      </a:r>
                      <a:r>
                        <a:rPr lang="en" sz="1500" b="1" u="none" strike="noStrike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" sz="15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back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3D Distance(coordinate) </a:t>
                      </a:r>
                    </a:p>
                    <a:p>
                      <a:pPr algn="ctr" rtl="0" fontAlgn="ctr"/>
                      <a:r>
                        <a:rPr lang="en" sz="15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en" sz="15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Lt. 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and Rt. shoulder, elbow, wrist, </a:t>
                      </a:r>
                    </a:p>
                    <a:p>
                      <a:pPr algn="ctr" rtl="0" fontAlgn="ctr"/>
                      <a:r>
                        <a:rPr lang="en" sz="15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hip</a:t>
                      </a:r>
                      <a:r>
                        <a:rPr lang="en" sz="1500" u="none" strike="noStrike" dirty="0">
                          <a:effectLst/>
                          <a:latin typeface="+mn-lt"/>
                        </a:rPr>
                        <a:t>, knee, and ankle)</a:t>
                      </a:r>
                      <a:endParaRPr lang="en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4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98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99060" y="3182736"/>
            <a:ext cx="9803423" cy="8176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신체 중심부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개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point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Euclidean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축 가속도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위치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182814" y="3883214"/>
            <a:ext cx="8792" cy="7825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768731" y="3819856"/>
            <a:ext cx="8792" cy="7825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223228" y="4700898"/>
            <a:ext cx="3919172" cy="77372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Sensor</a:t>
            </a:r>
            <a:r>
              <a:rPr lang="ko-KR" altLang="en-US" dirty="0">
                <a:solidFill>
                  <a:schemeClr val="tx1"/>
                </a:solidFill>
              </a:rPr>
              <a:t>가 적을수록 </a:t>
            </a:r>
            <a:r>
              <a:rPr lang="ko-KR" altLang="en-US" b="1" dirty="0" err="1">
                <a:solidFill>
                  <a:schemeClr val="tx1"/>
                </a:solidFill>
              </a:rPr>
              <a:t>실사용에서</a:t>
            </a:r>
            <a:r>
              <a:rPr lang="ko-KR" altLang="en-US" b="1" dirty="0">
                <a:solidFill>
                  <a:schemeClr val="tx1"/>
                </a:solidFill>
              </a:rPr>
              <a:t> 유리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(but, Accuracy</a:t>
            </a:r>
            <a:r>
              <a:rPr lang="ko-KR" altLang="en-US" dirty="0">
                <a:solidFill>
                  <a:schemeClr val="tx1"/>
                </a:solidFill>
              </a:rPr>
              <a:t>는 떨어질 수 있음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70608" y="4659753"/>
            <a:ext cx="4213830" cy="67591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가속 센서는 </a:t>
            </a:r>
            <a:r>
              <a:rPr lang="en-US" altLang="ko-KR" dirty="0">
                <a:solidFill>
                  <a:schemeClr val="tx1"/>
                </a:solidFill>
              </a:rPr>
              <a:t>smart device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보편적으로 내장되어 </a:t>
            </a:r>
            <a:r>
              <a:rPr lang="ko-KR" altLang="en-US" b="1" dirty="0" err="1">
                <a:solidFill>
                  <a:schemeClr val="tx1"/>
                </a:solidFill>
              </a:rPr>
              <a:t>실사용에서</a:t>
            </a:r>
            <a:r>
              <a:rPr lang="ko-KR" altLang="en-US" b="1" dirty="0">
                <a:solidFill>
                  <a:schemeClr val="tx1"/>
                </a:solidFill>
              </a:rPr>
              <a:t> 유리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90991" y="1751413"/>
            <a:ext cx="3919172" cy="95254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위치 데이터는 </a:t>
            </a:r>
            <a:r>
              <a:rPr lang="en-US" altLang="ko-KR" dirty="0">
                <a:solidFill>
                  <a:schemeClr val="tx1"/>
                </a:solidFill>
              </a:rPr>
              <a:t>suboptimal</a:t>
            </a:r>
            <a:r>
              <a:rPr lang="ko-KR" altLang="en-US" dirty="0">
                <a:solidFill>
                  <a:schemeClr val="tx1"/>
                </a:solidFill>
              </a:rPr>
              <a:t>하지만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단기적으로 가속 데이터로부터 </a:t>
            </a:r>
            <a:r>
              <a:rPr lang="en-US" altLang="ko-KR" dirty="0">
                <a:solidFill>
                  <a:schemeClr val="tx1"/>
                </a:solidFill>
              </a:rPr>
              <a:t>derivation </a:t>
            </a:r>
            <a:r>
              <a:rPr lang="ko-KR" altLang="en-US" dirty="0">
                <a:solidFill>
                  <a:schemeClr val="tx1"/>
                </a:solidFill>
              </a:rPr>
              <a:t>가능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8646112" y="2757229"/>
            <a:ext cx="0" cy="5946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1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7469934-2320-7EAF-F07B-483A245A9F1C}"/>
              </a:ext>
            </a:extLst>
          </p:cNvPr>
          <p:cNvSpPr/>
          <p:nvPr/>
        </p:nvSpPr>
        <p:spPr>
          <a:xfrm>
            <a:off x="800373" y="1868129"/>
            <a:ext cx="1651819" cy="10028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결측값</a:t>
            </a:r>
            <a:r>
              <a:rPr lang="ko-KR" altLang="en-US" dirty="0">
                <a:solidFill>
                  <a:schemeClr val="tx1"/>
                </a:solidFill>
              </a:rPr>
              <a:t> 및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중복값</a:t>
            </a:r>
            <a:r>
              <a:rPr lang="ko-KR" altLang="en-US" dirty="0">
                <a:solidFill>
                  <a:schemeClr val="tx1"/>
                </a:solidFill>
              </a:rPr>
              <a:t> 확인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546ED8-C791-841C-251B-18B2DF10BA44}"/>
              </a:ext>
            </a:extLst>
          </p:cNvPr>
          <p:cNvSpPr/>
          <p:nvPr/>
        </p:nvSpPr>
        <p:spPr>
          <a:xfrm>
            <a:off x="3313472" y="1868129"/>
            <a:ext cx="1651819" cy="10028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분포 및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이상치 확인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7673525-9969-A07F-F636-987B1ED9D3B4}"/>
              </a:ext>
            </a:extLst>
          </p:cNvPr>
          <p:cNvSpPr/>
          <p:nvPr/>
        </p:nvSpPr>
        <p:spPr>
          <a:xfrm>
            <a:off x="5826570" y="1868129"/>
            <a:ext cx="2332975" cy="10028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시계열 데이터의 시각화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14D3BB-0FC3-CCA5-9FC5-445934163162}"/>
              </a:ext>
            </a:extLst>
          </p:cNvPr>
          <p:cNvSpPr/>
          <p:nvPr/>
        </p:nvSpPr>
        <p:spPr>
          <a:xfrm>
            <a:off x="9020825" y="1868129"/>
            <a:ext cx="2332975" cy="10028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시계열 데이터의 분석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ADB0BA1-8B98-A4F9-C5E0-CC7D1B525443}"/>
              </a:ext>
            </a:extLst>
          </p:cNvPr>
          <p:cNvSpPr/>
          <p:nvPr/>
        </p:nvSpPr>
        <p:spPr>
          <a:xfrm>
            <a:off x="2619341" y="2163097"/>
            <a:ext cx="471949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8707845-A174-A2AB-F4F6-EAF85449D8B7}"/>
              </a:ext>
            </a:extLst>
          </p:cNvPr>
          <p:cNvSpPr/>
          <p:nvPr/>
        </p:nvSpPr>
        <p:spPr>
          <a:xfrm>
            <a:off x="5147189" y="2163097"/>
            <a:ext cx="471949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8D7D241-D0B0-4EBA-E336-75C7E1BE0149}"/>
              </a:ext>
            </a:extLst>
          </p:cNvPr>
          <p:cNvSpPr/>
          <p:nvPr/>
        </p:nvSpPr>
        <p:spPr>
          <a:xfrm>
            <a:off x="8354210" y="2163097"/>
            <a:ext cx="471949" cy="3736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914334E-028D-9753-1435-6436B2080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332015"/>
              </p:ext>
            </p:extLst>
          </p:nvPr>
        </p:nvGraphicFramePr>
        <p:xfrm>
          <a:off x="3103164" y="3770097"/>
          <a:ext cx="2340624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70312">
                  <a:extLst>
                    <a:ext uri="{9D8B030D-6E8A-4147-A177-3AD203B41FA5}">
                      <a16:colId xmlns:a16="http://schemas.microsoft.com/office/drawing/2014/main" val="2966484619"/>
                    </a:ext>
                  </a:extLst>
                </a:gridCol>
                <a:gridCol w="1170312">
                  <a:extLst>
                    <a:ext uri="{9D8B030D-6E8A-4147-A177-3AD203B41FA5}">
                      <a16:colId xmlns:a16="http://schemas.microsoft.com/office/drawing/2014/main" val="3211121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X, Y, Z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33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x1, y1, z1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29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x2, y2, z2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44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39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xi, </a:t>
                      </a:r>
                      <a:r>
                        <a:rPr lang="en-US" altLang="ko-KR" dirty="0" err="1"/>
                        <a:t>yi</a:t>
                      </a:r>
                      <a:r>
                        <a:rPr lang="en-US" altLang="ko-KR" dirty="0"/>
                        <a:t>, zi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4132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927F552-EFD1-84FA-5CE9-730EC8154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053448"/>
              </p:ext>
            </p:extLst>
          </p:nvPr>
        </p:nvGraphicFramePr>
        <p:xfrm>
          <a:off x="844670" y="3770097"/>
          <a:ext cx="1468283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68283">
                  <a:extLst>
                    <a:ext uri="{9D8B030D-6E8A-4147-A177-3AD203B41FA5}">
                      <a16:colId xmlns:a16="http://schemas.microsoft.com/office/drawing/2014/main" val="1839894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Data_Pos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6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환자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6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환자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76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환자</a:t>
                      </a:r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492325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0D342CA-74DA-0DD0-9D71-D338B00E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144426"/>
              </p:ext>
            </p:extLst>
          </p:nvPr>
        </p:nvGraphicFramePr>
        <p:xfrm>
          <a:off x="6748214" y="3770097"/>
          <a:ext cx="1468283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68283">
                  <a:extLst>
                    <a:ext uri="{9D8B030D-6E8A-4147-A177-3AD203B41FA5}">
                      <a16:colId xmlns:a16="http://schemas.microsoft.com/office/drawing/2014/main" val="1839894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Data_Neg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6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6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76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정상</a:t>
                      </a:r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49232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C789CF4-44CC-B354-F20A-517C1C17C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393400"/>
              </p:ext>
            </p:extLst>
          </p:nvPr>
        </p:nvGraphicFramePr>
        <p:xfrm>
          <a:off x="9006706" y="3738469"/>
          <a:ext cx="2340624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70312">
                  <a:extLst>
                    <a:ext uri="{9D8B030D-6E8A-4147-A177-3AD203B41FA5}">
                      <a16:colId xmlns:a16="http://schemas.microsoft.com/office/drawing/2014/main" val="2966484619"/>
                    </a:ext>
                  </a:extLst>
                </a:gridCol>
                <a:gridCol w="1170312">
                  <a:extLst>
                    <a:ext uri="{9D8B030D-6E8A-4147-A177-3AD203B41FA5}">
                      <a16:colId xmlns:a16="http://schemas.microsoft.com/office/drawing/2014/main" val="3211121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X, Y, Z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33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x1, y1, z1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29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x2, y2, z2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44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39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tj0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xj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yj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zj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4132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C03F1B-F79E-6754-106E-548176FB35F3}"/>
              </a:ext>
            </a:extLst>
          </p:cNvPr>
          <p:cNvSpPr txBox="1"/>
          <p:nvPr/>
        </p:nvSpPr>
        <p:spPr>
          <a:xfrm>
            <a:off x="5702710" y="4522839"/>
            <a:ext cx="78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vs.</a:t>
            </a:r>
            <a:endParaRPr lang="ko-KR" altLang="en-US" b="1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BE9ECB-1474-5364-F16E-A7821AB4F4C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312953" y="3770097"/>
            <a:ext cx="778337" cy="927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D29FB21-8AD0-B0DD-BFFC-A802C152C2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312953" y="4697197"/>
            <a:ext cx="790209" cy="8954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D9DFD-D608-1406-DD31-7C83A1742B2E}"/>
              </a:ext>
            </a:extLst>
          </p:cNvPr>
          <p:cNvCxnSpPr>
            <a:cxnSpLocks/>
          </p:cNvCxnSpPr>
          <p:nvPr/>
        </p:nvCxnSpPr>
        <p:spPr>
          <a:xfrm>
            <a:off x="8228369" y="4702996"/>
            <a:ext cx="790209" cy="8954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3E29185-1A50-F898-9DAA-45EBD673BE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216497" y="3764298"/>
            <a:ext cx="802081" cy="9328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785096-9DC7-7642-E9DD-15FD093A0251}"/>
              </a:ext>
            </a:extLst>
          </p:cNvPr>
          <p:cNvSpPr txBox="1"/>
          <p:nvPr/>
        </p:nvSpPr>
        <p:spPr>
          <a:xfrm>
            <a:off x="480823" y="3355053"/>
            <a:ext cx="229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/>
              <a:t>전체</a:t>
            </a:r>
            <a:r>
              <a:rPr lang="en-US" altLang="ko-KR" sz="1600" dirty="0"/>
              <a:t>’ </a:t>
            </a:r>
            <a:r>
              <a:rPr lang="ko-KR" altLang="en-US" sz="1600" dirty="0"/>
              <a:t>수준에서의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C8577-1B4D-819C-9D9C-1914B581EC7E}"/>
              </a:ext>
            </a:extLst>
          </p:cNvPr>
          <p:cNvSpPr txBox="1"/>
          <p:nvPr/>
        </p:nvSpPr>
        <p:spPr>
          <a:xfrm>
            <a:off x="3103162" y="3355053"/>
            <a:ext cx="229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/>
              <a:t>일부</a:t>
            </a:r>
            <a:r>
              <a:rPr lang="en-US" altLang="ko-KR" sz="1600" dirty="0"/>
              <a:t>’ </a:t>
            </a:r>
            <a:r>
              <a:rPr lang="ko-KR" altLang="en-US" sz="1600" dirty="0"/>
              <a:t>수준에서의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E1C9E4-D4F1-354A-DD2B-795A74C085B9}"/>
              </a:ext>
            </a:extLst>
          </p:cNvPr>
          <p:cNvSpPr txBox="1"/>
          <p:nvPr/>
        </p:nvSpPr>
        <p:spPr>
          <a:xfrm>
            <a:off x="6384367" y="3386642"/>
            <a:ext cx="229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/>
              <a:t>전체</a:t>
            </a:r>
            <a:r>
              <a:rPr lang="en-US" altLang="ko-KR" sz="1600" dirty="0"/>
              <a:t>’ </a:t>
            </a:r>
            <a:r>
              <a:rPr lang="ko-KR" altLang="en-US" sz="1600" dirty="0"/>
              <a:t>수준에서의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C7D823-757B-3799-F663-F503931F69E9}"/>
              </a:ext>
            </a:extLst>
          </p:cNvPr>
          <p:cNvSpPr txBox="1"/>
          <p:nvPr/>
        </p:nvSpPr>
        <p:spPr>
          <a:xfrm>
            <a:off x="9006706" y="3386642"/>
            <a:ext cx="229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/>
              <a:t>일부</a:t>
            </a:r>
            <a:r>
              <a:rPr lang="en-US" altLang="ko-KR" sz="1600" dirty="0"/>
              <a:t>’ </a:t>
            </a:r>
            <a:r>
              <a:rPr lang="ko-KR" altLang="en-US" sz="1600" dirty="0"/>
              <a:t>수준에서의 분석</a:t>
            </a:r>
          </a:p>
        </p:txBody>
      </p:sp>
    </p:spTree>
    <p:extLst>
      <p:ext uri="{BB962C8B-B14F-4D97-AF65-F5344CB8AC3E}">
        <p14:creationId xmlns:p14="http://schemas.microsoft.com/office/powerpoint/2010/main" val="1543812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결측값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중복값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확인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결측값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시점 제외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중복값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분포 및 이상치 확인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기초 통계량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25294" y="2309203"/>
            <a:ext cx="2870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Parkinson’s</a:t>
            </a:r>
            <a:r>
              <a:rPr lang="ko-KR" altLang="en-US" sz="1600" dirty="0"/>
              <a:t> </a:t>
            </a:r>
            <a:r>
              <a:rPr lang="en-US" altLang="ko-KR" sz="1600" dirty="0"/>
              <a:t>Disease(</a:t>
            </a:r>
            <a:r>
              <a:rPr lang="ko-KR" altLang="en-US" sz="1600" dirty="0"/>
              <a:t>일부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A674C2-CEC6-B194-CB6F-F2DDC62199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765"/>
          <a:stretch/>
        </p:blipFill>
        <p:spPr>
          <a:xfrm>
            <a:off x="6625727" y="2339915"/>
            <a:ext cx="5376261" cy="670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BE888E-F22A-F58C-7211-4D988A674BB1}"/>
              </a:ext>
            </a:extLst>
          </p:cNvPr>
          <p:cNvSpPr txBox="1"/>
          <p:nvPr/>
        </p:nvSpPr>
        <p:spPr>
          <a:xfrm>
            <a:off x="4225294" y="2675135"/>
            <a:ext cx="2870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Normal(</a:t>
            </a:r>
            <a:r>
              <a:rPr lang="ko-KR" altLang="en-US" sz="1600" dirty="0"/>
              <a:t>일부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7424B1-08FB-8C65-7568-6C1D252B5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12" y="4642095"/>
            <a:ext cx="5094617" cy="18800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47E0EF-5F98-57DC-C52B-E6455AD3E0A3}"/>
              </a:ext>
            </a:extLst>
          </p:cNvPr>
          <p:cNvSpPr txBox="1"/>
          <p:nvPr/>
        </p:nvSpPr>
        <p:spPr>
          <a:xfrm>
            <a:off x="2224430" y="4307798"/>
            <a:ext cx="2870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Parkinson’s</a:t>
            </a:r>
            <a:r>
              <a:rPr lang="ko-KR" altLang="en-US" sz="1600" dirty="0"/>
              <a:t> </a:t>
            </a:r>
            <a:r>
              <a:rPr lang="en-US" altLang="ko-KR" sz="1600" dirty="0"/>
              <a:t>Disease(</a:t>
            </a:r>
            <a:r>
              <a:rPr lang="ko-KR" altLang="en-US" sz="1600" dirty="0"/>
              <a:t>일부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8B203A-E6B0-9485-5806-16DB9254F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179" y="4592037"/>
            <a:ext cx="4775406" cy="19300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3AD857-7227-3479-0213-332A9F0FBC6E}"/>
              </a:ext>
            </a:extLst>
          </p:cNvPr>
          <p:cNvSpPr txBox="1"/>
          <p:nvPr/>
        </p:nvSpPr>
        <p:spPr>
          <a:xfrm>
            <a:off x="8058244" y="4328860"/>
            <a:ext cx="2870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Normal(</a:t>
            </a:r>
            <a:r>
              <a:rPr lang="ko-KR" altLang="en-US" sz="1600" dirty="0"/>
              <a:t>일부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B336DA-648A-8DEB-8159-72C62F4115F0}"/>
              </a:ext>
            </a:extLst>
          </p:cNvPr>
          <p:cNvSpPr/>
          <p:nvPr/>
        </p:nvSpPr>
        <p:spPr>
          <a:xfrm>
            <a:off x="2910348" y="5279923"/>
            <a:ext cx="3084181" cy="1966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A79009-E1BE-BBB4-B0A9-42A33E84F1B5}"/>
              </a:ext>
            </a:extLst>
          </p:cNvPr>
          <p:cNvSpPr/>
          <p:nvPr/>
        </p:nvSpPr>
        <p:spPr>
          <a:xfrm>
            <a:off x="8157366" y="5276247"/>
            <a:ext cx="2887220" cy="200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89F207-7A07-D13F-E068-977C0366D767}"/>
              </a:ext>
            </a:extLst>
          </p:cNvPr>
          <p:cNvSpPr/>
          <p:nvPr/>
        </p:nvSpPr>
        <p:spPr>
          <a:xfrm>
            <a:off x="8157365" y="5467830"/>
            <a:ext cx="2887220" cy="200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07E5D4-E0E2-FA42-99FD-C9B8DE96E0B9}"/>
              </a:ext>
            </a:extLst>
          </p:cNvPr>
          <p:cNvSpPr/>
          <p:nvPr/>
        </p:nvSpPr>
        <p:spPr>
          <a:xfrm>
            <a:off x="8150491" y="6257961"/>
            <a:ext cx="2887220" cy="200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D06ABF-CC2B-6456-D26C-58E48C087E4D}"/>
              </a:ext>
            </a:extLst>
          </p:cNvPr>
          <p:cNvSpPr/>
          <p:nvPr/>
        </p:nvSpPr>
        <p:spPr>
          <a:xfrm>
            <a:off x="2882442" y="5491955"/>
            <a:ext cx="3084180" cy="1966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093AEF-AFD3-8892-8D0C-6B22820075E2}"/>
              </a:ext>
            </a:extLst>
          </p:cNvPr>
          <p:cNvSpPr/>
          <p:nvPr/>
        </p:nvSpPr>
        <p:spPr>
          <a:xfrm>
            <a:off x="2856119" y="6314725"/>
            <a:ext cx="3138409" cy="2227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BA548F-7843-E551-56DA-FD7F9EDDEDC4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Parkinson’s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Disease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403327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분포 및 이상치 확인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56846" y="2357077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Parkinson’s Disease(</a:t>
            </a:r>
            <a:r>
              <a:rPr lang="ko-KR" altLang="en-US" sz="1600" dirty="0"/>
              <a:t>전체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45FEB1-FE92-ADA0-BAB9-84266B094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0" y="2234097"/>
            <a:ext cx="6992042" cy="2275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595BF-E4CD-C503-9B95-94776E07311C}"/>
              </a:ext>
            </a:extLst>
          </p:cNvPr>
          <p:cNvSpPr txBox="1"/>
          <p:nvPr/>
        </p:nvSpPr>
        <p:spPr>
          <a:xfrm>
            <a:off x="7156846" y="4652620"/>
            <a:ext cx="1988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Normal(</a:t>
            </a:r>
            <a:r>
              <a:rPr lang="ko-KR" altLang="en-US" sz="1600" dirty="0"/>
              <a:t>전체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065669-A851-FC47-71A7-88EA4599A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47" y="4514899"/>
            <a:ext cx="7044813" cy="22751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431AE1-7041-0440-EA46-82DFDD70F406}"/>
              </a:ext>
            </a:extLst>
          </p:cNvPr>
          <p:cNvSpPr/>
          <p:nvPr/>
        </p:nvSpPr>
        <p:spPr>
          <a:xfrm>
            <a:off x="8151291" y="2781684"/>
            <a:ext cx="3854244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데이터마다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z-score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계산하여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축마다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z-score &lt; -3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z-score &gt; 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시점의 비율을 구한 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boxplot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시각화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74707-30DC-8354-748D-D8C5E82446C0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Parkinson’s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Disease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847233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시각화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8665" y="2320021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Parkinson’s Disease(</a:t>
            </a:r>
            <a:r>
              <a:rPr lang="ko-KR" altLang="en-US" sz="1600" dirty="0"/>
              <a:t>일부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A82FD5-A158-636F-BF42-F4A48E03A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62" y="2638412"/>
            <a:ext cx="3437322" cy="2850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A08CEA-D1DE-8E7B-E81E-A023E2803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309" y="2609613"/>
            <a:ext cx="3644919" cy="28789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193616-F475-1CFF-2DC2-6637D789B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228" y="2638412"/>
            <a:ext cx="3789676" cy="28501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3C78E-1877-2676-5922-FD62009CC9FF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Parkinson’s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Disease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07298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시각화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8665" y="2320021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Parkinson’s Disease(</a:t>
            </a:r>
            <a:r>
              <a:rPr lang="ko-KR" altLang="en-US" sz="1600" dirty="0"/>
              <a:t>일부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62FDF7-7982-53B4-3DD8-19325124E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78" y="2863361"/>
            <a:ext cx="3470257" cy="27835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DA66E7-2618-4B5A-7311-A8EC48088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086" y="2897695"/>
            <a:ext cx="3488241" cy="27148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5457BC-42A7-7057-91AD-06A05043A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4327" y="2897695"/>
            <a:ext cx="3533845" cy="27148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11E362-7CC4-772A-C375-10133240CD44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Parkinson’s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Disease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80912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시각화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595BF-E4CD-C503-9B95-94776E07311C}"/>
              </a:ext>
            </a:extLst>
          </p:cNvPr>
          <p:cNvSpPr txBox="1"/>
          <p:nvPr/>
        </p:nvSpPr>
        <p:spPr>
          <a:xfrm>
            <a:off x="1247659" y="2303251"/>
            <a:ext cx="1988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Normal(</a:t>
            </a:r>
            <a:r>
              <a:rPr lang="ko-KR" altLang="en-US" sz="1600" dirty="0"/>
              <a:t>일부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0EEA21-8552-7476-F5D1-E64DBCEFE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659" y="2681463"/>
            <a:ext cx="3380452" cy="2550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44A9BF-77C8-D3CD-3296-CB3256C8E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110" y="2681464"/>
            <a:ext cx="3432903" cy="2642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21A56B-33C6-827C-E946-F049F707A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244" y="2668223"/>
            <a:ext cx="3473484" cy="2642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4AD8F-8B8F-DBC3-1199-48D0B248192F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Parkinson’s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Disease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1322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5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4674" y="1160980"/>
            <a:ext cx="1042912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연구 배경</a:t>
            </a:r>
            <a:r>
              <a:rPr lang="en-US" altLang="ko-KR" dirty="0"/>
              <a:t> - Rationale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연구 목표 </a:t>
            </a:r>
            <a:r>
              <a:rPr lang="en-US" altLang="ko-KR" dirty="0"/>
              <a:t>&amp; </a:t>
            </a:r>
            <a:r>
              <a:rPr lang="ko-KR" altLang="en-US" dirty="0"/>
              <a:t>목적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연구 방법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연구 결과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논의 사항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향후 계획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주요 코드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참고문헌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468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Autocorrelation: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lag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595BF-E4CD-C503-9B95-94776E07311C}"/>
              </a:ext>
            </a:extLst>
          </p:cNvPr>
          <p:cNvSpPr txBox="1"/>
          <p:nvPr/>
        </p:nvSpPr>
        <p:spPr>
          <a:xfrm>
            <a:off x="625262" y="2848187"/>
            <a:ext cx="249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Parkinson’s Disease(</a:t>
            </a:r>
            <a:r>
              <a:rPr lang="ko-KR" altLang="en-US" sz="1600" dirty="0"/>
              <a:t>일부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5AC-283C-50FE-F306-1C9D3366DFC7}"/>
              </a:ext>
            </a:extLst>
          </p:cNvPr>
          <p:cNvSpPr txBox="1"/>
          <p:nvPr/>
        </p:nvSpPr>
        <p:spPr>
          <a:xfrm>
            <a:off x="2134514" y="341979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 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1C957-0978-F167-650C-3D69AD410464}"/>
              </a:ext>
            </a:extLst>
          </p:cNvPr>
          <p:cNvSpPr txBox="1"/>
          <p:nvPr/>
        </p:nvSpPr>
        <p:spPr>
          <a:xfrm>
            <a:off x="5797084" y="337203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 axis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7368E-2EDA-AB76-04AC-1967F3EAFE44}"/>
              </a:ext>
            </a:extLst>
          </p:cNvPr>
          <p:cNvSpPr txBox="1"/>
          <p:nvPr/>
        </p:nvSpPr>
        <p:spPr>
          <a:xfrm>
            <a:off x="9579534" y="3339312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Z axis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5E1D8F-24B4-6A43-B9D4-2FC15D906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62" y="3821747"/>
            <a:ext cx="3538220" cy="27171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21BA8A-DDC6-621D-B206-02F27B4AA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3837451"/>
            <a:ext cx="3505200" cy="26523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2EC080-15C4-9AFE-DEB8-5672A0904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021" y="3781742"/>
            <a:ext cx="3526790" cy="2757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C48879-D1EA-820E-BCF3-8AA686CA9F7A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Parkinson’s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Disease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879074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Autocorrelation: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lag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595BF-E4CD-C503-9B95-94776E07311C}"/>
              </a:ext>
            </a:extLst>
          </p:cNvPr>
          <p:cNvSpPr txBox="1"/>
          <p:nvPr/>
        </p:nvSpPr>
        <p:spPr>
          <a:xfrm>
            <a:off x="625262" y="2848187"/>
            <a:ext cx="249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Normal(</a:t>
            </a:r>
            <a:r>
              <a:rPr lang="ko-KR" altLang="en-US" sz="1600" dirty="0"/>
              <a:t>일부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5AC-283C-50FE-F306-1C9D3366DFC7}"/>
              </a:ext>
            </a:extLst>
          </p:cNvPr>
          <p:cNvSpPr txBox="1"/>
          <p:nvPr/>
        </p:nvSpPr>
        <p:spPr>
          <a:xfrm>
            <a:off x="2134514" y="341979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 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1C957-0978-F167-650C-3D69AD410464}"/>
              </a:ext>
            </a:extLst>
          </p:cNvPr>
          <p:cNvSpPr txBox="1"/>
          <p:nvPr/>
        </p:nvSpPr>
        <p:spPr>
          <a:xfrm>
            <a:off x="5797084" y="337203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 axis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7368E-2EDA-AB76-04AC-1967F3EAFE44}"/>
              </a:ext>
            </a:extLst>
          </p:cNvPr>
          <p:cNvSpPr txBox="1"/>
          <p:nvPr/>
        </p:nvSpPr>
        <p:spPr>
          <a:xfrm>
            <a:off x="9579534" y="3339312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Z axis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045E0-B6C2-FAF3-57FC-3828B36FA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40" y="3758348"/>
            <a:ext cx="3390900" cy="2550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081D6B-6A69-9A2D-6B4B-442740F52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291" y="3778309"/>
            <a:ext cx="3514090" cy="266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49A23B-6A84-3589-76A4-BFA2040A7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356" y="3778309"/>
            <a:ext cx="3500120" cy="2700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B87E7A-6AA7-3E8E-0CC2-825AF643F5A7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Parkinson’s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Disease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777968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Autocorrelation: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lag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5AC-283C-50FE-F306-1C9D3366DFC7}"/>
              </a:ext>
            </a:extLst>
          </p:cNvPr>
          <p:cNvSpPr txBox="1"/>
          <p:nvPr/>
        </p:nvSpPr>
        <p:spPr>
          <a:xfrm>
            <a:off x="2134514" y="341979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 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1C957-0978-F167-650C-3D69AD410464}"/>
              </a:ext>
            </a:extLst>
          </p:cNvPr>
          <p:cNvSpPr txBox="1"/>
          <p:nvPr/>
        </p:nvSpPr>
        <p:spPr>
          <a:xfrm>
            <a:off x="5797084" y="337203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 axis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7368E-2EDA-AB76-04AC-1967F3EAFE44}"/>
              </a:ext>
            </a:extLst>
          </p:cNvPr>
          <p:cNvSpPr txBox="1"/>
          <p:nvPr/>
        </p:nvSpPr>
        <p:spPr>
          <a:xfrm>
            <a:off x="9579534" y="3339312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Z axis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743C15-BEC2-4BE6-7248-15A7BA175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23" y="3741108"/>
            <a:ext cx="3666490" cy="2914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BAA272-5FCB-9F1B-6DF8-06BC9551A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279" y="3761777"/>
            <a:ext cx="3597275" cy="28143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3AE4B5-347B-0A33-03F4-1B00945AF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236" y="3803411"/>
            <a:ext cx="3388360" cy="26523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79E494-AFB4-8A79-6CDE-7B49055E7DE1}"/>
              </a:ext>
            </a:extLst>
          </p:cNvPr>
          <p:cNvSpPr txBox="1"/>
          <p:nvPr/>
        </p:nvSpPr>
        <p:spPr>
          <a:xfrm>
            <a:off x="1322920" y="2665009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Parkinson’s Disease</a:t>
            </a:r>
            <a:r>
              <a:rPr lang="en-US" altLang="ko-KR" sz="1600" dirty="0"/>
              <a:t>(</a:t>
            </a:r>
            <a:r>
              <a:rPr lang="ko-KR" altLang="en-US" sz="1600" dirty="0"/>
              <a:t>전체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6440AA-BA54-504A-38C7-52CECD1F11FA}"/>
              </a:ext>
            </a:extLst>
          </p:cNvPr>
          <p:cNvSpPr/>
          <p:nvPr/>
        </p:nvSpPr>
        <p:spPr>
          <a:xfrm>
            <a:off x="4117931" y="2275766"/>
            <a:ext cx="7554915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데이터의 각 축마다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1~29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까지의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lag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값에 대해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autocorrelation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계산하여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autocorrelation &gt; 0.5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데이터의 비율을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lineplot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시각화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35267-7764-BECD-581E-5C5E50015B3D}"/>
              </a:ext>
            </a:extLst>
          </p:cNvPr>
          <p:cNvSpPr txBox="1"/>
          <p:nvPr/>
        </p:nvSpPr>
        <p:spPr>
          <a:xfrm>
            <a:off x="1322920" y="3033781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000"/>
                </a:solidFill>
              </a:rPr>
              <a:t>Normal</a:t>
            </a:r>
            <a:r>
              <a:rPr lang="en-US" altLang="ko-KR" sz="1600" dirty="0"/>
              <a:t>(</a:t>
            </a:r>
            <a:r>
              <a:rPr lang="ko-KR" altLang="en-US" sz="1600" dirty="0"/>
              <a:t>전체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4EBA62-E3E4-A7CE-E974-456EACF81A1B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Parkinson’s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Disease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51923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분포 및 이상치 확인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56846" y="2357077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Cerebellar Ataxia(</a:t>
            </a:r>
            <a:r>
              <a:rPr lang="ko-KR" altLang="en-US" sz="1600" dirty="0"/>
              <a:t>전체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595BF-E4CD-C503-9B95-94776E07311C}"/>
              </a:ext>
            </a:extLst>
          </p:cNvPr>
          <p:cNvSpPr txBox="1"/>
          <p:nvPr/>
        </p:nvSpPr>
        <p:spPr>
          <a:xfrm>
            <a:off x="7156846" y="4652620"/>
            <a:ext cx="1988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Normal(</a:t>
            </a:r>
            <a:r>
              <a:rPr lang="ko-KR" altLang="en-US" sz="1600" dirty="0"/>
              <a:t>전체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431AE1-7041-0440-EA46-82DFDD70F406}"/>
              </a:ext>
            </a:extLst>
          </p:cNvPr>
          <p:cNvSpPr/>
          <p:nvPr/>
        </p:nvSpPr>
        <p:spPr>
          <a:xfrm>
            <a:off x="8151291" y="2781684"/>
            <a:ext cx="3854244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데이터마다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z-score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계산하여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축마다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z-score &lt; -3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z-score &gt; 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시점의 비율을 구한 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boxplot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시각화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E29354-D19C-DCE4-9759-B35049B2C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0" y="2206849"/>
            <a:ext cx="7051606" cy="23398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18E10F-D04E-C635-16D8-BBBC13516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329" y="4492303"/>
            <a:ext cx="7166898" cy="23088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2D07D3-2597-C257-F08F-FBB29D171FBF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Cerebellar Ataxia 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06857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시각화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6923" y="2361250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Cerebellar Ataxia(</a:t>
            </a:r>
            <a:r>
              <a:rPr lang="ko-KR" altLang="en-US" sz="1600" dirty="0"/>
              <a:t>일부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779EA-4C1A-B498-CBF3-7241553D25F4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Cerebellar Ataxia 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398D2-37A0-F7D1-14FD-1A07BC59E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912" y="2766031"/>
            <a:ext cx="4946368" cy="3602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15700-BBF2-9D45-201B-833F5A8699DD}"/>
              </a:ext>
            </a:extLst>
          </p:cNvPr>
          <p:cNvSpPr txBox="1"/>
          <p:nvPr/>
        </p:nvSpPr>
        <p:spPr>
          <a:xfrm>
            <a:off x="7902270" y="2361250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Normal(</a:t>
            </a:r>
            <a:r>
              <a:rPr lang="ko-KR" altLang="en-US" sz="1600" dirty="0"/>
              <a:t>일부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D4ECBE-6444-7861-210E-9802BD077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64" y="2699804"/>
            <a:ext cx="4718578" cy="367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6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Autocorrelation: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lag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595BF-E4CD-C503-9B95-94776E07311C}"/>
              </a:ext>
            </a:extLst>
          </p:cNvPr>
          <p:cNvSpPr txBox="1"/>
          <p:nvPr/>
        </p:nvSpPr>
        <p:spPr>
          <a:xfrm>
            <a:off x="625262" y="2848187"/>
            <a:ext cx="249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Cerebellar Ataxia(</a:t>
            </a:r>
            <a:r>
              <a:rPr lang="ko-KR" altLang="en-US" sz="1600" dirty="0"/>
              <a:t>일부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5AC-283C-50FE-F306-1C9D3366DFC7}"/>
              </a:ext>
            </a:extLst>
          </p:cNvPr>
          <p:cNvSpPr txBox="1"/>
          <p:nvPr/>
        </p:nvSpPr>
        <p:spPr>
          <a:xfrm>
            <a:off x="2134514" y="341979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 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1C957-0978-F167-650C-3D69AD410464}"/>
              </a:ext>
            </a:extLst>
          </p:cNvPr>
          <p:cNvSpPr txBox="1"/>
          <p:nvPr/>
        </p:nvSpPr>
        <p:spPr>
          <a:xfrm>
            <a:off x="5797084" y="337203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 axis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7368E-2EDA-AB76-04AC-1967F3EAFE44}"/>
              </a:ext>
            </a:extLst>
          </p:cNvPr>
          <p:cNvSpPr txBox="1"/>
          <p:nvPr/>
        </p:nvSpPr>
        <p:spPr>
          <a:xfrm>
            <a:off x="9579534" y="3339312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Z axis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93A96-5BDB-C921-1D98-30388FCB74C5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Cerebellar Ataxia 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AB1EF7-8E55-1418-ADC0-0542B4440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62" y="3719020"/>
            <a:ext cx="3612441" cy="27871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B7EF55-00BA-C383-451A-E4A1E144E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258" y="3794172"/>
            <a:ext cx="3526790" cy="27054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091BE3-2AC0-6075-1694-136D3D8E2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427" y="3725345"/>
            <a:ext cx="3526790" cy="27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6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Autocorrelation: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lag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595BF-E4CD-C503-9B95-94776E07311C}"/>
              </a:ext>
            </a:extLst>
          </p:cNvPr>
          <p:cNvSpPr txBox="1"/>
          <p:nvPr/>
        </p:nvSpPr>
        <p:spPr>
          <a:xfrm>
            <a:off x="625262" y="2848187"/>
            <a:ext cx="249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Normal(</a:t>
            </a:r>
            <a:r>
              <a:rPr lang="ko-KR" altLang="en-US" sz="1600" dirty="0"/>
              <a:t>일부</a:t>
            </a:r>
            <a:r>
              <a:rPr lang="en-US" altLang="ko-KR" sz="1600" dirty="0"/>
              <a:t>): 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5AC-283C-50FE-F306-1C9D3366DFC7}"/>
              </a:ext>
            </a:extLst>
          </p:cNvPr>
          <p:cNvSpPr txBox="1"/>
          <p:nvPr/>
        </p:nvSpPr>
        <p:spPr>
          <a:xfrm>
            <a:off x="2134514" y="341979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 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1C957-0978-F167-650C-3D69AD410464}"/>
              </a:ext>
            </a:extLst>
          </p:cNvPr>
          <p:cNvSpPr txBox="1"/>
          <p:nvPr/>
        </p:nvSpPr>
        <p:spPr>
          <a:xfrm>
            <a:off x="5797084" y="337203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 axis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7368E-2EDA-AB76-04AC-1967F3EAFE44}"/>
              </a:ext>
            </a:extLst>
          </p:cNvPr>
          <p:cNvSpPr txBox="1"/>
          <p:nvPr/>
        </p:nvSpPr>
        <p:spPr>
          <a:xfrm>
            <a:off x="9579534" y="3339312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Z axis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93A96-5BDB-C921-1D98-30388FCB74C5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Cerebellar Ataxia 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E0C18E-537F-4A35-98AE-BEB8263AE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2" y="3758348"/>
            <a:ext cx="3709320" cy="28258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E765DC-E0B3-390C-7147-383E3D63E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216" y="3772191"/>
            <a:ext cx="3660056" cy="28308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5602E5-773F-7168-0231-4692E048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644" y="3764564"/>
            <a:ext cx="3445484" cy="2661511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002067-0963-B0F7-0FA6-EC1F69F31A5C}"/>
              </a:ext>
            </a:extLst>
          </p:cNvPr>
          <p:cNvCxnSpPr>
            <a:cxnSpLocks/>
          </p:cNvCxnSpPr>
          <p:nvPr/>
        </p:nvCxnSpPr>
        <p:spPr>
          <a:xfrm>
            <a:off x="1101213" y="4758813"/>
            <a:ext cx="65253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4ECDC9-5892-FB71-8420-E4D4CE750328}"/>
              </a:ext>
            </a:extLst>
          </p:cNvPr>
          <p:cNvCxnSpPr>
            <a:cxnSpLocks/>
          </p:cNvCxnSpPr>
          <p:nvPr/>
        </p:nvCxnSpPr>
        <p:spPr>
          <a:xfrm>
            <a:off x="1951706" y="4744067"/>
            <a:ext cx="65253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C06F38-E5C6-A237-0B11-152AF8E91640}"/>
              </a:ext>
            </a:extLst>
          </p:cNvPr>
          <p:cNvCxnSpPr>
            <a:cxnSpLocks/>
          </p:cNvCxnSpPr>
          <p:nvPr/>
        </p:nvCxnSpPr>
        <p:spPr>
          <a:xfrm>
            <a:off x="2753040" y="4748982"/>
            <a:ext cx="65253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5B87FD-7276-CB43-EEEB-43783B6CB513}"/>
              </a:ext>
            </a:extLst>
          </p:cNvPr>
          <p:cNvCxnSpPr>
            <a:cxnSpLocks/>
          </p:cNvCxnSpPr>
          <p:nvPr/>
        </p:nvCxnSpPr>
        <p:spPr>
          <a:xfrm>
            <a:off x="8591516" y="4758813"/>
            <a:ext cx="65253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F829D29-E0BE-ACCA-A897-D8B60BB3F67E}"/>
              </a:ext>
            </a:extLst>
          </p:cNvPr>
          <p:cNvCxnSpPr>
            <a:cxnSpLocks/>
          </p:cNvCxnSpPr>
          <p:nvPr/>
        </p:nvCxnSpPr>
        <p:spPr>
          <a:xfrm>
            <a:off x="9363040" y="4744065"/>
            <a:ext cx="65253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9EB036-8E55-0A29-C7CC-5EE0B3AB2C02}"/>
              </a:ext>
            </a:extLst>
          </p:cNvPr>
          <p:cNvCxnSpPr>
            <a:cxnSpLocks/>
          </p:cNvCxnSpPr>
          <p:nvPr/>
        </p:nvCxnSpPr>
        <p:spPr>
          <a:xfrm>
            <a:off x="10097544" y="4744065"/>
            <a:ext cx="65253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634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clipped data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데이터의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Autocorrelation: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lag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5AC-283C-50FE-F306-1C9D3366DFC7}"/>
              </a:ext>
            </a:extLst>
          </p:cNvPr>
          <p:cNvSpPr txBox="1"/>
          <p:nvPr/>
        </p:nvSpPr>
        <p:spPr>
          <a:xfrm>
            <a:off x="2134514" y="341979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 axis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1C957-0978-F167-650C-3D69AD410464}"/>
              </a:ext>
            </a:extLst>
          </p:cNvPr>
          <p:cNvSpPr txBox="1"/>
          <p:nvPr/>
        </p:nvSpPr>
        <p:spPr>
          <a:xfrm>
            <a:off x="5797084" y="3372034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 axis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7368E-2EDA-AB76-04AC-1967F3EAFE44}"/>
              </a:ext>
            </a:extLst>
          </p:cNvPr>
          <p:cNvSpPr txBox="1"/>
          <p:nvPr/>
        </p:nvSpPr>
        <p:spPr>
          <a:xfrm>
            <a:off x="9579534" y="3339312"/>
            <a:ext cx="805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Z axis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79E494-AFB4-8A79-6CDE-7B49055E7DE1}"/>
              </a:ext>
            </a:extLst>
          </p:cNvPr>
          <p:cNvSpPr txBox="1"/>
          <p:nvPr/>
        </p:nvSpPr>
        <p:spPr>
          <a:xfrm>
            <a:off x="1322920" y="2665009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Cerebellar Ataxia</a:t>
            </a:r>
            <a:r>
              <a:rPr lang="en-US" altLang="ko-KR" sz="1600" dirty="0"/>
              <a:t>(</a:t>
            </a:r>
            <a:r>
              <a:rPr lang="ko-KR" altLang="en-US" sz="1600" dirty="0"/>
              <a:t>전체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6440AA-BA54-504A-38C7-52CECD1F11FA}"/>
              </a:ext>
            </a:extLst>
          </p:cNvPr>
          <p:cNvSpPr/>
          <p:nvPr/>
        </p:nvSpPr>
        <p:spPr>
          <a:xfrm>
            <a:off x="4117931" y="2275766"/>
            <a:ext cx="7554915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데이터의 각 축마다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1~29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까지의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lag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값에 대해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autocorrelation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계산하여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autocorrelation &gt; 0.5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데이터의 비율을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lineplot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시각화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35267-7764-BECD-581E-5C5E50015B3D}"/>
              </a:ext>
            </a:extLst>
          </p:cNvPr>
          <p:cNvSpPr txBox="1"/>
          <p:nvPr/>
        </p:nvSpPr>
        <p:spPr>
          <a:xfrm>
            <a:off x="1322920" y="3033781"/>
            <a:ext cx="268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000"/>
                </a:solidFill>
              </a:rPr>
              <a:t>Normal</a:t>
            </a:r>
            <a:r>
              <a:rPr lang="en-US" altLang="ko-KR" sz="1600" dirty="0"/>
              <a:t>(</a:t>
            </a:r>
            <a:r>
              <a:rPr lang="ko-KR" altLang="en-US" sz="1600" dirty="0"/>
              <a:t>전체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4EBA62-E3E4-A7CE-E974-456EACF81A1B}"/>
              </a:ext>
            </a:extLst>
          </p:cNvPr>
          <p:cNvSpPr txBox="1"/>
          <p:nvPr/>
        </p:nvSpPr>
        <p:spPr>
          <a:xfrm>
            <a:off x="625262" y="1500076"/>
            <a:ext cx="315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Cerebellar Ataxia vs.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Normal</a:t>
            </a:r>
            <a:endParaRPr lang="ko-KR" altLang="en-US" sz="1600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7A5591-436A-53C4-753A-A3BB75241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61" y="3746814"/>
            <a:ext cx="3505059" cy="2738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6F90AC-CF5A-9AD2-0D10-1D9BE34A1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273" y="3712897"/>
            <a:ext cx="3532846" cy="27533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23FE225-63EE-2898-1435-3DFFA1F83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001" y="3710589"/>
            <a:ext cx="3532846" cy="27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9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전처리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Fast Fourier Transform(FFT)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Fourier Transform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 f(x)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삼각함수들로 구성된 급수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나아가 적분 식으로 근사하는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변환법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계수를 정하기 위해 서로 다른 진동수를 가진 삼각함수의 곱을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정적분하면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값이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된다는 점을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이용하며 위와 같은 식이 나오게 된다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(FFT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이산적으로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빠르게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Fourier Transform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수행하는 방식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752" y="2377259"/>
            <a:ext cx="4362963" cy="13564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24350" y="3751885"/>
            <a:ext cx="698269" cy="373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05802" y="3580477"/>
            <a:ext cx="292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 Fourier Transform(FFT)</a:t>
            </a:r>
            <a:endParaRPr lang="ko-KR" altLang="en-US" dirty="0"/>
          </a:p>
        </p:txBody>
      </p:sp>
      <p:pic>
        <p:nvPicPr>
          <p:cNvPr id="16" name="그림 15" descr="폰트, 화이트, 도표, 텍스트이(가) 표시된 사진&#10;&#10;자동 생성된 설명"/>
          <p:cNvPicPr/>
          <p:nvPr/>
        </p:nvPicPr>
        <p:blipFill>
          <a:blip r:embed="rId6"/>
          <a:stretch>
            <a:fillRect/>
          </a:stretch>
        </p:blipFill>
        <p:spPr>
          <a:xfrm>
            <a:off x="6514494" y="2428182"/>
            <a:ext cx="3508395" cy="11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78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전처리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Fast Fourier Transform(FFT)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u="sng" dirty="0">
                <a:solidFill>
                  <a:srgbClr val="FF0000"/>
                </a:solidFill>
                <a:latin typeface="+mn-ea"/>
              </a:rPr>
              <a:t>Gait data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는 본질적으로 일정한 주기를 두고 같은 행위가 반복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되기에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이러한 데이터를 처리하기에는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주기함수의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형태로 표현되는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Fourier Transform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적용하는 것이 유리하겠다 판단함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FFT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사용함으로써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상 불리해질 수 있음을 고려하여 가공되지 않은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역시 만든 뒤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boosting stacking algorithm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사용하기로 판단함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473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연구 배경 </a:t>
            </a:r>
            <a:r>
              <a:rPr lang="en-US" altLang="ko-KR" sz="2800" b="1" dirty="0">
                <a:solidFill>
                  <a:schemeClr val="bg1"/>
                </a:solidFill>
              </a:rPr>
              <a:t>– Rationale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25262" y="978305"/>
            <a:ext cx="11151021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정상적인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gait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중추신경계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말초신경계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근골격계가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정확히 조절되고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이들의 조화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학습이 총체적으로 작용해야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[1]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Pathologic Gait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이 과정의 어떠한 요소에서라도 이상이 생기면 발생할 수 있으며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구체적으로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통증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구조 이상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신경계 이상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원인에 의해 발생할 수 있음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[1-3]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이러한 이유로 보행 분석은 이미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general practice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[3,4]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신경학적 질환의 감별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[5,6]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등에 사용되고 있으며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노인의학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[7,8]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에서도 주목받고 있음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그럼에도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gait 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실생활에서 쉽게 측정이 가능한 만큼 더 많은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real-life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potential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가지고 있음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191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EDA(Explorative Data Analysis)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after FFT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62" y="2350719"/>
            <a:ext cx="3361086" cy="297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2349" y="2473686"/>
            <a:ext cx="169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Pink : Parkinson’s</a:t>
            </a:r>
          </a:p>
          <a:p>
            <a:r>
              <a:rPr lang="en-US" altLang="ko-KR" sz="1400" dirty="0"/>
              <a:t>Mint : normal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33269" y="1826095"/>
            <a:ext cx="2317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Parkinson’s vs. normal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656167" y="2473686"/>
            <a:ext cx="212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Pink : Cerebellar ataxia</a:t>
            </a:r>
          </a:p>
          <a:p>
            <a:r>
              <a:rPr lang="en-US" altLang="ko-KR" sz="1400" dirty="0"/>
              <a:t>Mint : normal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565176" y="1826095"/>
            <a:ext cx="2870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Cerebellar ataxia vs. normal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445" y="2317133"/>
            <a:ext cx="3373671" cy="29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31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1" name="직사각형 180"/>
          <p:cNvSpPr/>
          <p:nvPr/>
        </p:nvSpPr>
        <p:spPr>
          <a:xfrm>
            <a:off x="1878094" y="899076"/>
            <a:ext cx="2852650" cy="279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Data Acquisition and Preprocessing</a:t>
            </a:r>
          </a:p>
        </p:txBody>
      </p:sp>
      <p:sp>
        <p:nvSpPr>
          <p:cNvPr id="182" name="직사각형 181"/>
          <p:cNvSpPr/>
          <p:nvPr/>
        </p:nvSpPr>
        <p:spPr>
          <a:xfrm>
            <a:off x="553013" y="1258503"/>
            <a:ext cx="5510838" cy="3036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</a:rPr>
              <a:t>Data from “</a:t>
            </a:r>
            <a:r>
              <a:rPr lang="en-US" altLang="ko-KR" sz="1200" b="1" dirty="0" err="1">
                <a:solidFill>
                  <a:schemeClr val="tx1"/>
                </a:solidFill>
              </a:rPr>
              <a:t>Kaggle</a:t>
            </a:r>
            <a:r>
              <a:rPr lang="en-US" altLang="ko-KR" sz="1200" b="1" dirty="0">
                <a:solidFill>
                  <a:schemeClr val="tx1"/>
                </a:solidFill>
              </a:rPr>
              <a:t>” Platform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336934" y="2499774"/>
            <a:ext cx="1433968" cy="308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Parkinson’s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596" y="1694994"/>
            <a:ext cx="1467261" cy="2137096"/>
          </a:xfrm>
          <a:prstGeom prst="rect">
            <a:avLst/>
          </a:prstGeom>
        </p:spPr>
      </p:pic>
      <p:sp>
        <p:nvSpPr>
          <p:cNvPr id="188" name="타원 187"/>
          <p:cNvSpPr/>
          <p:nvPr/>
        </p:nvSpPr>
        <p:spPr>
          <a:xfrm>
            <a:off x="1687778" y="2689400"/>
            <a:ext cx="149662" cy="152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93" y="1790187"/>
            <a:ext cx="1680990" cy="1059361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>
          <a:xfrm>
            <a:off x="2461066" y="2174515"/>
            <a:ext cx="639598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/>
          <p:cNvSpPr txBox="1"/>
          <p:nvPr/>
        </p:nvSpPr>
        <p:spPr>
          <a:xfrm>
            <a:off x="1364079" y="3701285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accelerometer</a:t>
            </a:r>
            <a:endParaRPr lang="ko-KR" altLang="en-US" sz="1100" dirty="0"/>
          </a:p>
        </p:txBody>
      </p:sp>
      <p:sp>
        <p:nvSpPr>
          <p:cNvPr id="122" name="TextBox 121"/>
          <p:cNvSpPr txBox="1"/>
          <p:nvPr/>
        </p:nvSpPr>
        <p:spPr>
          <a:xfrm>
            <a:off x="3910715" y="2805920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3D dynamics data</a:t>
            </a:r>
            <a:endParaRPr lang="ko-KR" altLang="en-US" sz="1100" dirty="0"/>
          </a:p>
        </p:txBody>
      </p:sp>
      <p:sp>
        <p:nvSpPr>
          <p:cNvPr id="124" name="직사각형 123"/>
          <p:cNvSpPr/>
          <p:nvPr/>
        </p:nvSpPr>
        <p:spPr>
          <a:xfrm>
            <a:off x="7336934" y="1834619"/>
            <a:ext cx="1433968" cy="307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Normal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3135" y="2135717"/>
            <a:ext cx="75285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(n=1906)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/>
            </p:nvSpPr>
            <p:spPr>
              <a:xfrm>
                <a:off x="3151382" y="1751825"/>
                <a:ext cx="10977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(or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382" y="1751825"/>
                <a:ext cx="1097761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직사각형 167"/>
          <p:cNvSpPr/>
          <p:nvPr/>
        </p:nvSpPr>
        <p:spPr>
          <a:xfrm>
            <a:off x="7222595" y="1754035"/>
            <a:ext cx="1638311" cy="13254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7298222" y="3534875"/>
            <a:ext cx="1433968" cy="307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Train/Test Data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326157" y="3526083"/>
            <a:ext cx="1433968" cy="307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Train/Test Data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369220" y="3833593"/>
            <a:ext cx="127120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80%/20%</a:t>
            </a:r>
            <a:endParaRPr lang="ko-KR" altLang="en-US" sz="1050" dirty="0"/>
          </a:p>
        </p:txBody>
      </p:sp>
      <p:sp>
        <p:nvSpPr>
          <p:cNvPr id="291" name="TextBox 290"/>
          <p:cNvSpPr txBox="1"/>
          <p:nvPr/>
        </p:nvSpPr>
        <p:spPr>
          <a:xfrm>
            <a:off x="9566084" y="3832208"/>
            <a:ext cx="99086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80%/20%</a:t>
            </a:r>
            <a:endParaRPr lang="ko-KR" altLang="en-US" sz="1050" dirty="0"/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3596783" y="4453340"/>
            <a:ext cx="4408039" cy="20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8002090" y="4104875"/>
            <a:ext cx="2732" cy="365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3582392" y="4455238"/>
            <a:ext cx="0" cy="532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직사각형 294"/>
          <p:cNvSpPr/>
          <p:nvPr/>
        </p:nvSpPr>
        <p:spPr>
          <a:xfrm>
            <a:off x="905122" y="4987248"/>
            <a:ext cx="10636212" cy="1702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3D Acceleration Model(Normal vs Parkinson’s)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/>
              <p:cNvSpPr txBox="1"/>
              <p:nvPr/>
            </p:nvSpPr>
            <p:spPr>
              <a:xfrm>
                <a:off x="3151382" y="2103350"/>
                <a:ext cx="1097761" cy="357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(or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98" name="TextBox 2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382" y="2103350"/>
                <a:ext cx="1097761" cy="357983"/>
              </a:xfrm>
              <a:prstGeom prst="rect">
                <a:avLst/>
              </a:prstGeom>
              <a:blipFill>
                <a:blip r:embed="rId8"/>
                <a:stretch>
                  <a:fillRect t="-6780" b="-13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/>
              <p:cNvSpPr txBox="1"/>
              <p:nvPr/>
            </p:nvSpPr>
            <p:spPr>
              <a:xfrm>
                <a:off x="3169394" y="2393778"/>
                <a:ext cx="1097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1600" dirty="0"/>
                  <a:t>(or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99" name="TextBox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94" y="2393778"/>
                <a:ext cx="1097761" cy="400110"/>
              </a:xfrm>
              <a:prstGeom prst="rect">
                <a:avLst/>
              </a:prstGeom>
              <a:blipFill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3" name="직사각형 302"/>
          <p:cNvSpPr/>
          <p:nvPr/>
        </p:nvSpPr>
        <p:spPr>
          <a:xfrm>
            <a:off x="4837384" y="4616614"/>
            <a:ext cx="2771688" cy="279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AI Train &amp; Test</a:t>
            </a:r>
          </a:p>
        </p:txBody>
      </p:sp>
      <p:cxnSp>
        <p:nvCxnSpPr>
          <p:cNvPr id="306" name="직선 화살표 연결선 305"/>
          <p:cNvCxnSpPr/>
          <p:nvPr/>
        </p:nvCxnSpPr>
        <p:spPr>
          <a:xfrm flipH="1">
            <a:off x="10030314" y="4098277"/>
            <a:ext cx="2774" cy="8889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7720190" y="2763025"/>
            <a:ext cx="698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(n=962)</a:t>
            </a:r>
            <a:endParaRPr lang="ko-KR" altLang="en-US" sz="1050" dirty="0"/>
          </a:p>
        </p:txBody>
      </p:sp>
      <p:sp>
        <p:nvSpPr>
          <p:cNvPr id="310" name="직사각형 309"/>
          <p:cNvSpPr/>
          <p:nvPr/>
        </p:nvSpPr>
        <p:spPr>
          <a:xfrm>
            <a:off x="7378836" y="1434115"/>
            <a:ext cx="1392066" cy="2491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Acceleration (3D)</a:t>
            </a:r>
          </a:p>
        </p:txBody>
      </p:sp>
      <p:sp>
        <p:nvSpPr>
          <p:cNvPr id="311" name="직사각형 310"/>
          <p:cNvSpPr/>
          <p:nvPr/>
        </p:nvSpPr>
        <p:spPr>
          <a:xfrm>
            <a:off x="9325498" y="2499774"/>
            <a:ext cx="1433968" cy="308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Cerebellar Ataxia</a:t>
            </a:r>
          </a:p>
        </p:txBody>
      </p:sp>
      <p:sp>
        <p:nvSpPr>
          <p:cNvPr id="312" name="직사각형 311"/>
          <p:cNvSpPr/>
          <p:nvPr/>
        </p:nvSpPr>
        <p:spPr>
          <a:xfrm>
            <a:off x="9325498" y="1834619"/>
            <a:ext cx="1433968" cy="307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Normal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9744531" y="2135717"/>
            <a:ext cx="62076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(n=100)</a:t>
            </a:r>
            <a:endParaRPr lang="ko-KR" altLang="en-US" sz="1050" dirty="0"/>
          </a:p>
        </p:txBody>
      </p:sp>
      <p:sp>
        <p:nvSpPr>
          <p:cNvPr id="314" name="직사각형 313"/>
          <p:cNvSpPr/>
          <p:nvPr/>
        </p:nvSpPr>
        <p:spPr>
          <a:xfrm>
            <a:off x="9211159" y="1754035"/>
            <a:ext cx="1638311" cy="13254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9756348" y="2763025"/>
            <a:ext cx="698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(n=100)</a:t>
            </a:r>
            <a:endParaRPr lang="ko-KR" altLang="en-US" sz="1050" dirty="0"/>
          </a:p>
        </p:txBody>
      </p:sp>
      <p:sp>
        <p:nvSpPr>
          <p:cNvPr id="316" name="직사각형 315"/>
          <p:cNvSpPr/>
          <p:nvPr/>
        </p:nvSpPr>
        <p:spPr>
          <a:xfrm>
            <a:off x="9369596" y="1441450"/>
            <a:ext cx="1340173" cy="2491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Distance (3D)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8005154" y="3095971"/>
            <a:ext cx="6018" cy="437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화살표 연결선 319"/>
          <p:cNvCxnSpPr/>
          <p:nvPr/>
        </p:nvCxnSpPr>
        <p:spPr>
          <a:xfrm>
            <a:off x="10024296" y="3095971"/>
            <a:ext cx="6018" cy="437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295" idx="0"/>
            <a:endCxn id="295" idx="2"/>
          </p:cNvCxnSpPr>
          <p:nvPr/>
        </p:nvCxnSpPr>
        <p:spPr>
          <a:xfrm>
            <a:off x="6223228" y="4987248"/>
            <a:ext cx="0" cy="17022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6308295" y="5071028"/>
            <a:ext cx="3680431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3D Distance Model(normal vs cerebellar ataxia)</a:t>
            </a: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20" y="5452957"/>
            <a:ext cx="674329" cy="982174"/>
          </a:xfrm>
          <a:prstGeom prst="rect">
            <a:avLst/>
          </a:prstGeom>
          <a:ln>
            <a:noFill/>
          </a:ln>
        </p:spPr>
      </p:pic>
      <p:sp>
        <p:nvSpPr>
          <p:cNvPr id="325" name="타원 324"/>
          <p:cNvSpPr/>
          <p:nvPr/>
        </p:nvSpPr>
        <p:spPr>
          <a:xfrm>
            <a:off x="1189928" y="5940092"/>
            <a:ext cx="74831" cy="7628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9" name="오른쪽 화살표 328"/>
          <p:cNvSpPr/>
          <p:nvPr/>
        </p:nvSpPr>
        <p:spPr>
          <a:xfrm rot="5400000">
            <a:off x="4391476" y="3097996"/>
            <a:ext cx="274340" cy="202669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TextBox 329"/>
          <p:cNvSpPr txBox="1"/>
          <p:nvPr/>
        </p:nvSpPr>
        <p:spPr>
          <a:xfrm>
            <a:off x="3861955" y="3994582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3D dynamics data</a:t>
            </a:r>
            <a:endParaRPr lang="ko-KR" altLang="en-US" sz="1100" dirty="0"/>
          </a:p>
        </p:txBody>
      </p:sp>
      <p:cxnSp>
        <p:nvCxnSpPr>
          <p:cNvPr id="332" name="직선 화살표 연결선 331"/>
          <p:cNvCxnSpPr/>
          <p:nvPr/>
        </p:nvCxnSpPr>
        <p:spPr>
          <a:xfrm flipV="1">
            <a:off x="6250683" y="2838170"/>
            <a:ext cx="77259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직사각형 336"/>
          <p:cNvSpPr/>
          <p:nvPr/>
        </p:nvSpPr>
        <p:spPr>
          <a:xfrm>
            <a:off x="7605735" y="897777"/>
            <a:ext cx="2771688" cy="279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Generation of Data Sets</a:t>
            </a:r>
          </a:p>
        </p:txBody>
      </p:sp>
      <p:sp>
        <p:nvSpPr>
          <p:cNvPr id="338" name="직사각형 337"/>
          <p:cNvSpPr/>
          <p:nvPr/>
        </p:nvSpPr>
        <p:spPr>
          <a:xfrm>
            <a:off x="7037613" y="1236120"/>
            <a:ext cx="3979322" cy="3036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cxnSp>
        <p:nvCxnSpPr>
          <p:cNvPr id="343" name="직선 연결선 342"/>
          <p:cNvCxnSpPr/>
          <p:nvPr/>
        </p:nvCxnSpPr>
        <p:spPr>
          <a:xfrm>
            <a:off x="6256597" y="2302283"/>
            <a:ext cx="9255" cy="1441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/>
          <p:cNvCxnSpPr>
            <a:stCxn id="4" idx="3"/>
          </p:cNvCxnSpPr>
          <p:nvPr/>
        </p:nvCxnSpPr>
        <p:spPr>
          <a:xfrm flipV="1">
            <a:off x="5821883" y="2319867"/>
            <a:ext cx="4403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/>
          <p:cNvCxnSpPr/>
          <p:nvPr/>
        </p:nvCxnSpPr>
        <p:spPr>
          <a:xfrm flipV="1">
            <a:off x="5384493" y="3759496"/>
            <a:ext cx="888230" cy="16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/>
          <p:cNvSpPr txBox="1"/>
          <p:nvPr/>
        </p:nvSpPr>
        <p:spPr>
          <a:xfrm>
            <a:off x="4555884" y="302806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FFT</a:t>
            </a:r>
            <a:endParaRPr lang="ko-KR" altLang="en-US" sz="1100" dirty="0"/>
          </a:p>
        </p:txBody>
      </p:sp>
      <p:sp>
        <p:nvSpPr>
          <p:cNvPr id="363" name="오른쪽 화살표 362"/>
          <p:cNvSpPr/>
          <p:nvPr/>
        </p:nvSpPr>
        <p:spPr>
          <a:xfrm>
            <a:off x="1672437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64" name="그림 3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870" y="5429210"/>
            <a:ext cx="871187" cy="549023"/>
          </a:xfrm>
          <a:prstGeom prst="rect">
            <a:avLst/>
          </a:prstGeom>
          <a:ln>
            <a:noFill/>
          </a:ln>
        </p:spPr>
      </p:pic>
      <p:pic>
        <p:nvPicPr>
          <p:cNvPr id="365" name="그림 3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4391" y="6049546"/>
            <a:ext cx="1183256" cy="460787"/>
          </a:xfrm>
          <a:prstGeom prst="rect">
            <a:avLst/>
          </a:prstGeom>
          <a:ln>
            <a:noFill/>
          </a:ln>
        </p:spPr>
      </p:pic>
      <p:sp>
        <p:nvSpPr>
          <p:cNvPr id="377" name="직사각형 376"/>
          <p:cNvSpPr/>
          <p:nvPr/>
        </p:nvSpPr>
        <p:spPr>
          <a:xfrm>
            <a:off x="3834727" y="5745699"/>
            <a:ext cx="940511" cy="420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Nonlinear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SVM</a:t>
            </a:r>
          </a:p>
        </p:txBody>
      </p:sp>
      <p:sp>
        <p:nvSpPr>
          <p:cNvPr id="378" name="오른쪽 화살표 377"/>
          <p:cNvSpPr/>
          <p:nvPr/>
        </p:nvSpPr>
        <p:spPr>
          <a:xfrm>
            <a:off x="3341597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9" name="오른쪽 화살표 378"/>
          <p:cNvSpPr/>
          <p:nvPr/>
        </p:nvSpPr>
        <p:spPr>
          <a:xfrm>
            <a:off x="4782448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0" name="직사각형 379"/>
          <p:cNvSpPr/>
          <p:nvPr/>
        </p:nvSpPr>
        <p:spPr>
          <a:xfrm>
            <a:off x="5195321" y="5588187"/>
            <a:ext cx="969475" cy="71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Boosting Stacking Algorithm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382" name="그림 3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447" y="5452957"/>
            <a:ext cx="674329" cy="982174"/>
          </a:xfrm>
          <a:prstGeom prst="rect">
            <a:avLst/>
          </a:prstGeom>
          <a:ln>
            <a:noFill/>
          </a:ln>
        </p:spPr>
      </p:pic>
      <p:sp>
        <p:nvSpPr>
          <p:cNvPr id="383" name="타원 382"/>
          <p:cNvSpPr/>
          <p:nvPr/>
        </p:nvSpPr>
        <p:spPr>
          <a:xfrm>
            <a:off x="6578255" y="5940092"/>
            <a:ext cx="74831" cy="7628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4" name="오른쪽 화살표 383"/>
          <p:cNvSpPr/>
          <p:nvPr/>
        </p:nvSpPr>
        <p:spPr>
          <a:xfrm>
            <a:off x="7060764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85" name="그림 3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197" y="5429210"/>
            <a:ext cx="871187" cy="549023"/>
          </a:xfrm>
          <a:prstGeom prst="rect">
            <a:avLst/>
          </a:prstGeom>
          <a:ln>
            <a:noFill/>
          </a:ln>
        </p:spPr>
      </p:pic>
      <p:pic>
        <p:nvPicPr>
          <p:cNvPr id="386" name="그림 3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2718" y="6035196"/>
            <a:ext cx="1220105" cy="475137"/>
          </a:xfrm>
          <a:prstGeom prst="rect">
            <a:avLst/>
          </a:prstGeom>
          <a:ln>
            <a:noFill/>
          </a:ln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8251" y="3370594"/>
            <a:ext cx="1547361" cy="602578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3834727" y="5316412"/>
            <a:ext cx="940511" cy="420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LSTM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834727" y="6175135"/>
            <a:ext cx="940511" cy="420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Efficient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Net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130712" y="5742630"/>
            <a:ext cx="940511" cy="420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Nonlinear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SVM</a:t>
            </a:r>
          </a:p>
        </p:txBody>
      </p:sp>
      <p:sp>
        <p:nvSpPr>
          <p:cNvPr id="78" name="오른쪽 화살표 77"/>
          <p:cNvSpPr/>
          <p:nvPr/>
        </p:nvSpPr>
        <p:spPr>
          <a:xfrm>
            <a:off x="8637582" y="5835311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10078433" y="5835311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491306" y="5585118"/>
            <a:ext cx="969475" cy="713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Boosting Stacking Algorithm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130712" y="5313343"/>
            <a:ext cx="940511" cy="420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LSTM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30712" y="6172066"/>
            <a:ext cx="940511" cy="420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Efficient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Net</a:t>
            </a:r>
          </a:p>
        </p:txBody>
      </p:sp>
    </p:spTree>
    <p:extLst>
      <p:ext uri="{BB962C8B-B14F-4D97-AF65-F5344CB8AC3E}">
        <p14:creationId xmlns:p14="http://schemas.microsoft.com/office/powerpoint/2010/main" val="3938155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기본적으로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 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개를 사용 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Stacking Ensemble Algorithm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Non-linear SVM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Support Vector Machine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non-linear form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EfficientNet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높은 확장성과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효율성을 보이는 고성능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CNN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vanishing gradient problem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방지 및 높은 성능의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(Long Short Term Memory)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그림 7" descr="도표, 스크린샷, 라인, 텍스트이(가) 표시된 사진&#10;&#10;자동 생성된 설명"/>
          <p:cNvPicPr/>
          <p:nvPr/>
        </p:nvPicPr>
        <p:blipFill>
          <a:blip r:embed="rId5"/>
          <a:stretch>
            <a:fillRect/>
          </a:stretch>
        </p:blipFill>
        <p:spPr>
          <a:xfrm>
            <a:off x="8075734" y="3923351"/>
            <a:ext cx="3529364" cy="2069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35034" y="6139562"/>
            <a:ext cx="79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endParaRPr lang="ko-KR" altLang="en-US" dirty="0"/>
          </a:p>
        </p:txBody>
      </p:sp>
      <p:pic>
        <p:nvPicPr>
          <p:cNvPr id="11" name="그림 10" descr="다채로움, 프랙탈 아트, 스크린샷이(가) 표시된 사진&#10;&#10;자동 생성된 설명"/>
          <p:cNvPicPr/>
          <p:nvPr/>
        </p:nvPicPr>
        <p:blipFill>
          <a:blip r:embed="rId6"/>
          <a:stretch>
            <a:fillRect/>
          </a:stretch>
        </p:blipFill>
        <p:spPr>
          <a:xfrm>
            <a:off x="1188492" y="4127879"/>
            <a:ext cx="2507557" cy="18653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15284" y="6139562"/>
            <a:ext cx="185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nonlinear SVM</a:t>
            </a:r>
            <a:endParaRPr lang="ko-KR" altLang="en-US" dirty="0"/>
          </a:p>
        </p:txBody>
      </p:sp>
      <p:pic>
        <p:nvPicPr>
          <p:cNvPr id="14" name="그림 13" descr="필기구, 펜, 텍스트, 사무용품이(가) 표시된 사진&#10;&#10;자동 생성된 설명"/>
          <p:cNvPicPr/>
          <p:nvPr/>
        </p:nvPicPr>
        <p:blipFill>
          <a:blip r:embed="rId7"/>
          <a:stretch>
            <a:fillRect/>
          </a:stretch>
        </p:blipFill>
        <p:spPr>
          <a:xfrm>
            <a:off x="3940233" y="4216935"/>
            <a:ext cx="3867696" cy="16872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81625" y="6111080"/>
            <a:ext cx="143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EfficientNet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02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 input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다르게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지정하였습니다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Nonlinear SVM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EfficientNet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Fast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Fourier Transform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거친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사용합니다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이는 저희의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 pipeline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주파수 영역의 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Base Wave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로부터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Disease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Pattern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인식하기 위한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설계하였기 때문입니다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기존 시계열 속성을 유지한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그대로 사용하였습니다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624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5145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EfficientNet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LSTM</a:t>
            </a:r>
            <a:r>
              <a:rPr lang="ko-KR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맑은 고딕" panose="020B0503020000020004" pitchFamily="50" charset="-127"/>
                <a:cs typeface="Times New Roman" panose="02020603050405020304" pitchFamily="18" charset="0"/>
              </a:rPr>
              <a:t>의 학습 </a:t>
            </a:r>
            <a:r>
              <a:rPr lang="en-US" altLang="ko-K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맑은 고딕" panose="020B0503020000020004" pitchFamily="50" charset="-127"/>
                <a:cs typeface="Times New Roman" panose="02020603050405020304" pitchFamily="18" charset="0"/>
              </a:rPr>
              <a:t>environment</a:t>
            </a:r>
            <a:r>
              <a:rPr lang="ko-KR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맑은 고딕" panose="020B0503020000020004" pitchFamily="50" charset="-127"/>
                <a:cs typeface="Times New Roman" panose="02020603050405020304" pitchFamily="18" charset="0"/>
              </a:rPr>
              <a:t>는 다음과 같습니다</a:t>
            </a:r>
            <a:r>
              <a:rPr lang="en-US" altLang="ko-K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CPU : 20, Memory : 128 Gi, using GPU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Base setting: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 epochs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batch = 4,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BCEWithLogitsLoss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optimization setting : optimizer = Adam,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1e-3 &amp; schedular (step = 10, gamma = 0.5),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454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연구 결과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6A3A92-FC0A-1AD7-DB58-D264E6761DA7}"/>
              </a:ext>
            </a:extLst>
          </p:cNvPr>
          <p:cNvSpPr/>
          <p:nvPr/>
        </p:nvSpPr>
        <p:spPr>
          <a:xfrm>
            <a:off x="915653" y="3213350"/>
            <a:ext cx="11151021" cy="237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Task</a:t>
            </a:r>
            <a:r>
              <a:rPr lang="ko-KR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</a:t>
            </a:r>
            <a:r>
              <a:rPr lang="ko-KR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latin typeface="+mn-ea"/>
              </a:rPr>
              <a:t>3D </a:t>
            </a:r>
            <a:r>
              <a:rPr lang="ko-KR" altLang="en-US" sz="2400" b="1" dirty="0">
                <a:latin typeface="+mn-ea"/>
              </a:rPr>
              <a:t>가속도 데이터를 사용한 </a:t>
            </a:r>
            <a:r>
              <a:rPr lang="en-US" altLang="ko-KR" sz="2400" b="1" dirty="0">
                <a:latin typeface="+mn-ea"/>
              </a:rPr>
              <a:t>Parkinson’s </a:t>
            </a:r>
            <a:r>
              <a:rPr lang="ko-KR" altLang="en-US" sz="2400" b="1" dirty="0">
                <a:latin typeface="+mn-ea"/>
              </a:rPr>
              <a:t>환자 </a:t>
            </a:r>
            <a:r>
              <a:rPr lang="en-US" altLang="ko-KR" sz="2400" b="1" dirty="0">
                <a:latin typeface="+mn-ea"/>
              </a:rPr>
              <a:t>vs normal gait </a:t>
            </a:r>
            <a:r>
              <a:rPr lang="ko-KR" altLang="en-US" sz="2400" b="1" dirty="0">
                <a:latin typeface="+mn-ea"/>
              </a:rPr>
              <a:t>분류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6788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연구 결과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67C26-F422-19AF-E0D1-653C2FF7BD5C}"/>
              </a:ext>
            </a:extLst>
          </p:cNvPr>
          <p:cNvSpPr/>
          <p:nvPr/>
        </p:nvSpPr>
        <p:spPr>
          <a:xfrm>
            <a:off x="625262" y="978305"/>
            <a:ext cx="11151021" cy="394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en-US" altLang="ko-KR" sz="20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on-linear SVM(with RBF kernel)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Accuracy: 0.9861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3" name="그림 12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3036D310-8CCE-7E15-87D5-485B7EE80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77" y="2950864"/>
            <a:ext cx="3562350" cy="2959100"/>
          </a:xfrm>
          <a:prstGeom prst="rect">
            <a:avLst/>
          </a:prstGeom>
        </p:spPr>
      </p:pic>
      <p:pic>
        <p:nvPicPr>
          <p:cNvPr id="14" name="그림 1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822ABD59-87F4-0492-ABE5-2E5104F74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747" y="2950864"/>
            <a:ext cx="3790673" cy="2899361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17C86F4-21DC-1CC0-35E5-0E5A6E658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540" y="3492644"/>
            <a:ext cx="322326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58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연구 결과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67C26-F422-19AF-E0D1-653C2FF7BD5C}"/>
              </a:ext>
            </a:extLst>
          </p:cNvPr>
          <p:cNvSpPr/>
          <p:nvPr/>
        </p:nvSpPr>
        <p:spPr>
          <a:xfrm>
            <a:off x="625262" y="978305"/>
            <a:ext cx="11151021" cy="394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EfficientNet</a:t>
            </a:r>
            <a:r>
              <a:rPr lang="en-US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(with pretrained ver. b6)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Accuracy: 0.9983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E4057A98-D812-AAE7-EC21-2F13B4B3E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62" y="2941561"/>
            <a:ext cx="3539176" cy="2876204"/>
          </a:xfrm>
          <a:prstGeom prst="rect">
            <a:avLst/>
          </a:prstGeom>
        </p:spPr>
      </p:pic>
      <p:pic>
        <p:nvPicPr>
          <p:cNvPr id="8" name="그림 7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9A6FBBCC-A47A-A919-8EE1-E02D05755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062" y="2950864"/>
            <a:ext cx="3774314" cy="2866901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E9AFA84-A7D6-1236-55B5-C9691A2AA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890" y="3622339"/>
            <a:ext cx="34480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84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연구 결과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67C26-F422-19AF-E0D1-653C2FF7BD5C}"/>
              </a:ext>
            </a:extLst>
          </p:cNvPr>
          <p:cNvSpPr/>
          <p:nvPr/>
        </p:nvSpPr>
        <p:spPr>
          <a:xfrm>
            <a:off x="625262" y="978305"/>
            <a:ext cx="11151021" cy="394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LSTM</a:t>
            </a:r>
            <a:endParaRPr lang="en-US" altLang="ko-KR" sz="2000" b="1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Accuracy: 0.9983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FB698F91-D1F9-A917-676D-6DEA514A3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51" y="2948535"/>
            <a:ext cx="3606800" cy="2931160"/>
          </a:xfrm>
          <a:prstGeom prst="rect">
            <a:avLst/>
          </a:prstGeom>
        </p:spPr>
      </p:pic>
      <p:pic>
        <p:nvPicPr>
          <p:cNvPr id="8" name="그림 7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E8CDCDF0-5F43-FAD4-6DDB-D788FE56C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447" y="2948535"/>
            <a:ext cx="3772340" cy="2952671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9D73FA1-74A6-F420-354D-1BBCE0833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627" y="3584590"/>
            <a:ext cx="34480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4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연구 결과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6CECE2-77E0-6AA4-9E2E-9B9FA1862FD0}"/>
              </a:ext>
            </a:extLst>
          </p:cNvPr>
          <p:cNvSpPr/>
          <p:nvPr/>
        </p:nvSpPr>
        <p:spPr>
          <a:xfrm>
            <a:off x="908896" y="3192339"/>
            <a:ext cx="11151021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Task 2. 3D </a:t>
            </a:r>
            <a:r>
              <a:rPr lang="ko-KR" altLang="en-US" sz="2400" b="1" dirty="0">
                <a:latin typeface="+mn-ea"/>
              </a:rPr>
              <a:t>위치 데이터를 사용한 </a:t>
            </a:r>
            <a:r>
              <a:rPr lang="en-US" altLang="ko-KR" sz="2400" b="1" dirty="0">
                <a:latin typeface="+mn-ea"/>
              </a:rPr>
              <a:t>Cerebellar Ataxia vs normal gait </a:t>
            </a:r>
            <a:r>
              <a:rPr lang="ko-KR" altLang="en-US" sz="2400" b="1" dirty="0">
                <a:latin typeface="+mn-ea"/>
              </a:rPr>
              <a:t>분류</a:t>
            </a:r>
            <a:endParaRPr lang="en-US" altLang="ko-KR" sz="2400" b="1" dirty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296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연구 배경 </a:t>
            </a:r>
            <a:r>
              <a:rPr lang="en-US" altLang="ko-KR" sz="2800" b="1" dirty="0">
                <a:solidFill>
                  <a:schemeClr val="bg1"/>
                </a:solidFill>
              </a:rPr>
              <a:t>– Rationale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262" y="978305"/>
            <a:ext cx="1115102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여기에 더해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gait disturbance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QoL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(quality of life)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에도 악영향을 끼침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Parkinson’s disease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보이는 </a:t>
            </a:r>
            <a:r>
              <a:rPr lang="en-US" altLang="ko-KR" b="1" u="sng" dirty="0">
                <a:solidFill>
                  <a:srgbClr val="FF0000"/>
                </a:solidFill>
                <a:latin typeface="+mn-ea"/>
              </a:rPr>
              <a:t>FOG(Freezing of Gait)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가 </a:t>
            </a:r>
            <a:r>
              <a:rPr lang="en-US" altLang="ko-KR" b="1" u="sng" dirty="0" err="1">
                <a:solidFill>
                  <a:srgbClr val="FF0000"/>
                </a:solidFill>
                <a:latin typeface="+mn-ea"/>
              </a:rPr>
              <a:t>QoL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을 저해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한다는 보고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[9,10]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Stroke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환자에서 </a:t>
            </a:r>
            <a:r>
              <a:rPr lang="en-US" altLang="ko-KR" b="1" u="sng" dirty="0">
                <a:solidFill>
                  <a:srgbClr val="FF0000"/>
                </a:solidFill>
                <a:latin typeface="+mn-ea"/>
              </a:rPr>
              <a:t>Functional Gait Assessment(FGA) 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결과가 </a:t>
            </a:r>
            <a:r>
              <a:rPr lang="en-US" altLang="ko-KR" b="1" u="sng" dirty="0">
                <a:solidFill>
                  <a:srgbClr val="FF0000"/>
                </a:solidFill>
                <a:latin typeface="+mn-ea"/>
              </a:rPr>
              <a:t>AQoL-6D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의 </a:t>
            </a:r>
            <a:r>
              <a:rPr lang="en-US" altLang="ko-KR" b="1" dirty="0">
                <a:latin typeface="+mn-ea"/>
              </a:rPr>
              <a:t>6</a:t>
            </a:r>
            <a:r>
              <a:rPr lang="ko-KR" altLang="en-US" b="1" dirty="0">
                <a:latin typeface="+mn-ea"/>
              </a:rPr>
              <a:t>개 </a:t>
            </a:r>
            <a:r>
              <a:rPr lang="en-US" altLang="ko-KR" b="1" dirty="0">
                <a:latin typeface="+mn-ea"/>
              </a:rPr>
              <a:t>dimension </a:t>
            </a:r>
            <a:r>
              <a:rPr lang="ko-KR" altLang="en-US" b="1" dirty="0">
                <a:latin typeface="+mn-ea"/>
              </a:rPr>
              <a:t>중 </a:t>
            </a:r>
            <a:r>
              <a:rPr lang="en-US" altLang="ko-KR" b="1" dirty="0">
                <a:latin typeface="+mn-ea"/>
              </a:rPr>
              <a:t>dimension of independent living)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와 연관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있다는 보고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[11]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나아가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gait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대한 실생활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대한 연구는 실시간으로 잘못된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gait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탐지하는 등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운동 및 실생활에서의 건강 관리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있어서도 응용 가능할 것으로 기대됨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304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연구 결과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67C26-F422-19AF-E0D1-653C2FF7BD5C}"/>
              </a:ext>
            </a:extLst>
          </p:cNvPr>
          <p:cNvSpPr/>
          <p:nvPr/>
        </p:nvSpPr>
        <p:spPr>
          <a:xfrm>
            <a:off x="625262" y="978305"/>
            <a:ext cx="11151021" cy="394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en-US" altLang="ko-KR" sz="20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on-linear SVM(with RBF kernel)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Accuracy: 0.7000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33BE3E76-2363-D9DC-A2F2-860870420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84" y="2950864"/>
            <a:ext cx="3582035" cy="2933700"/>
          </a:xfrm>
          <a:prstGeom prst="rect">
            <a:avLst/>
          </a:prstGeom>
        </p:spPr>
      </p:pic>
      <p:pic>
        <p:nvPicPr>
          <p:cNvPr id="8" name="그림 7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729C9899-A996-5ED7-7973-308EE9031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11" y="2918736"/>
            <a:ext cx="3803872" cy="2997956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4C5F911-8CBC-C8DA-562C-6E2B5222D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083" y="3687262"/>
            <a:ext cx="3291205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1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연구 결과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67C26-F422-19AF-E0D1-653C2FF7BD5C}"/>
              </a:ext>
            </a:extLst>
          </p:cNvPr>
          <p:cNvSpPr/>
          <p:nvPr/>
        </p:nvSpPr>
        <p:spPr>
          <a:xfrm>
            <a:off x="625262" y="978305"/>
            <a:ext cx="11151021" cy="394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EfficientNet</a:t>
            </a:r>
            <a:r>
              <a:rPr lang="en-US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(with pretrained ver. b6)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Accuracy: 0.8750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A721773F-2D33-7DB6-82B6-24837841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0" y="3003145"/>
            <a:ext cx="3398520" cy="2876550"/>
          </a:xfrm>
          <a:prstGeom prst="rect">
            <a:avLst/>
          </a:prstGeom>
        </p:spPr>
      </p:pic>
      <p:pic>
        <p:nvPicPr>
          <p:cNvPr id="12" name="그림 11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CD7401CF-5CE7-5F69-C82B-E1A8A7284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937" y="2984095"/>
            <a:ext cx="3768725" cy="2895600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638A0B8-2CC8-D0E1-2952-8624AA616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020" y="3630112"/>
            <a:ext cx="331978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13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연구 결과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67C26-F422-19AF-E0D1-653C2FF7BD5C}"/>
              </a:ext>
            </a:extLst>
          </p:cNvPr>
          <p:cNvSpPr/>
          <p:nvPr/>
        </p:nvSpPr>
        <p:spPr>
          <a:xfrm>
            <a:off x="625262" y="978305"/>
            <a:ext cx="11151021" cy="394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LSTM</a:t>
            </a:r>
            <a:endParaRPr lang="en-US" altLang="ko-KR" sz="2000" b="1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Accuracy: 0.8250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4DEA358A-95EC-108D-006C-49F1BD0A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55" y="2948535"/>
            <a:ext cx="3530600" cy="3024505"/>
          </a:xfrm>
          <a:prstGeom prst="rect">
            <a:avLst/>
          </a:prstGeom>
        </p:spPr>
      </p:pic>
      <p:pic>
        <p:nvPicPr>
          <p:cNvPr id="12" name="그림 11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5FCF03B4-D4EA-E4F0-D6DE-5B5A559F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447" y="2942604"/>
            <a:ext cx="3752139" cy="2937091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9137B7E-E20B-8208-4A0A-DD5A18445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378" y="3632433"/>
            <a:ext cx="3396444" cy="14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95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연구 결과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67C26-F422-19AF-E0D1-653C2FF7BD5C}"/>
              </a:ext>
            </a:extLst>
          </p:cNvPr>
          <p:cNvSpPr/>
          <p:nvPr/>
        </p:nvSpPr>
        <p:spPr>
          <a:xfrm>
            <a:off x="625262" y="978305"/>
            <a:ext cx="1115102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Stacking Ensemble</a:t>
            </a:r>
          </a:p>
          <a:p>
            <a:pPr>
              <a:lnSpc>
                <a:spcPct val="150000"/>
              </a:lnSpc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Accuracy: 0.9750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그림 7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95B53FA6-9763-AF1C-57EC-7B23BB3C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78" y="2942604"/>
            <a:ext cx="3546475" cy="2921000"/>
          </a:xfrm>
          <a:prstGeom prst="rect">
            <a:avLst/>
          </a:prstGeom>
        </p:spPr>
      </p:pic>
      <p:pic>
        <p:nvPicPr>
          <p:cNvPr id="10" name="그림 9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FBBE044C-7B70-B795-94AA-BAD2345AC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317" y="2950863"/>
            <a:ext cx="3885319" cy="2928831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69C3B54-E252-7354-4A1C-986742E0E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636" y="3620587"/>
            <a:ext cx="3429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91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</a:rPr>
              <a:t>논의 사항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262" y="978305"/>
            <a:ext cx="111510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Task 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모두 충분히 높은 성능을 보임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이는 정상인과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Parkinson’s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환자의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gait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확연히 다른 행태를 보임을 시사함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주목할 만한 점은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Parkinson’s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환자를 정상인으로 분류한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가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건도 없다는 것임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Task 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Parkinson’s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환자에 비해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cerebellar atrophy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환자는 정상과 비교하여 덜 확연한 차이를 보였으며 세 모델 모두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Task 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비해 낮은 성능을 보임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Stacking Ensemble algorithm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세 모델에 비해 확연히 높은 성능을 얻어냄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(with. logistic regression)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1974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ko-KR" altLang="en-US" sz="2800" b="1" dirty="0">
                <a:solidFill>
                  <a:schemeClr val="bg1"/>
                </a:solidFill>
              </a:rPr>
              <a:t>향후 계획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262" y="978305"/>
            <a:ext cx="111510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체계적이고 일관된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취득을 통해 모델의 정확도와 신뢰도 향상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다른 방식으로 취합된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들을 합치는 과정에서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group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간 바람직하지 않은 차이가 발생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보행 이상의 원인이 될 수 있는 다양한 질환 군에 대한 데이터 취득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이후 학습 진행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err="1">
                <a:solidFill>
                  <a:srgbClr val="FF0000"/>
                </a:solidFill>
                <a:latin typeface="+mn-ea"/>
              </a:rPr>
              <a:t>비중증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or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호전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(+/-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치료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된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Parkinson’s disease data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를 추가하여 더 자세한 분류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지원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FFT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대신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STFT(Short Time Fourier Transformation)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같이 더 발전된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Fourier Transform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기법 사용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PCA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splitting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보이는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subgroup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대한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subgroup analysis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Parkinson’s disease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상에서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splitting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관찰됨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워치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폰 등에 기능을 도입하기 위해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다양한 부위의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data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에 적용할 수 있는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AI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모델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날씨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식사 전후 등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오차 요인에 대응하기 위한 방안 마련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2342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</a:rPr>
              <a:t>주요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Non-linear SVM(RBF kernel)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그림 7" descr="텍스트, 스크린샷, 소프트웨어이(가) 표시된 사진&#10;&#10;자동 생성된 설명"/>
          <p:cNvPicPr/>
          <p:nvPr/>
        </p:nvPicPr>
        <p:blipFill>
          <a:blip r:embed="rId5"/>
          <a:stretch>
            <a:fillRect/>
          </a:stretch>
        </p:blipFill>
        <p:spPr>
          <a:xfrm>
            <a:off x="866775" y="1342543"/>
            <a:ext cx="3409950" cy="5295900"/>
          </a:xfrm>
          <a:prstGeom prst="rect">
            <a:avLst/>
          </a:prstGeom>
        </p:spPr>
      </p:pic>
      <p:pic>
        <p:nvPicPr>
          <p:cNvPr id="10" name="그림 9" descr="텍스트, 스크린샷, 소프트웨어, 폰트이(가) 표시된 사진&#10;&#10;자동 생성된 설명"/>
          <p:cNvPicPr/>
          <p:nvPr/>
        </p:nvPicPr>
        <p:blipFill>
          <a:blip r:embed="rId6"/>
          <a:stretch>
            <a:fillRect/>
          </a:stretch>
        </p:blipFill>
        <p:spPr>
          <a:xfrm>
            <a:off x="4676775" y="2353757"/>
            <a:ext cx="65913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0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</a:rPr>
              <a:t>주요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EfficientNet</a:t>
            </a:r>
            <a:r>
              <a:rPr lang="en-US" altLang="ko-KR" sz="1200" dirty="0"/>
              <a:t>(with </a:t>
            </a:r>
            <a:r>
              <a:rPr lang="en-US" altLang="ko-KR" sz="1200" dirty="0" err="1"/>
              <a:t>pretrained</a:t>
            </a:r>
            <a:r>
              <a:rPr lang="en-US" altLang="ko-KR" sz="1200" dirty="0"/>
              <a:t> ver. b6)</a:t>
            </a:r>
            <a:endParaRPr lang="ko-KR" altLang="ko-KR" sz="1200" dirty="0"/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 descr="텍스트, 스크린샷, 디스플레이이(가) 표시된 사진&#10;&#10;자동 생성된 설명"/>
          <p:cNvPicPr/>
          <p:nvPr/>
        </p:nvPicPr>
        <p:blipFill>
          <a:blip r:embed="rId5"/>
          <a:stretch>
            <a:fillRect/>
          </a:stretch>
        </p:blipFill>
        <p:spPr>
          <a:xfrm>
            <a:off x="527047" y="1362075"/>
            <a:ext cx="5511800" cy="5359400"/>
          </a:xfrm>
          <a:prstGeom prst="rect">
            <a:avLst/>
          </a:prstGeom>
        </p:spPr>
      </p:pic>
      <p:pic>
        <p:nvPicPr>
          <p:cNvPr id="13" name="그림 12" descr="텍스트, 전자제품, 스크린샷, 디스플레이이(가) 표시된 사진&#10;&#10;자동 생성된 설명"/>
          <p:cNvPicPr/>
          <p:nvPr/>
        </p:nvPicPr>
        <p:blipFill>
          <a:blip r:embed="rId6"/>
          <a:stretch>
            <a:fillRect/>
          </a:stretch>
        </p:blipFill>
        <p:spPr>
          <a:xfrm>
            <a:off x="6248669" y="1110964"/>
            <a:ext cx="5283200" cy="4654550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/>
          <p:cNvPicPr/>
          <p:nvPr/>
        </p:nvPicPr>
        <p:blipFill>
          <a:blip r:embed="rId7"/>
          <a:stretch>
            <a:fillRect/>
          </a:stretch>
        </p:blipFill>
        <p:spPr>
          <a:xfrm>
            <a:off x="6248669" y="5880505"/>
            <a:ext cx="4651375" cy="8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</a:rPr>
              <a:t>주요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 descr="텍스트, 스크린샷, 소프트웨어이(가) 표시된 사진&#10;&#10;자동 생성된 설명"/>
          <p:cNvPicPr/>
          <p:nvPr/>
        </p:nvPicPr>
        <p:blipFill>
          <a:blip r:embed="rId5"/>
          <a:stretch>
            <a:fillRect/>
          </a:stretch>
        </p:blipFill>
        <p:spPr>
          <a:xfrm>
            <a:off x="777875" y="1301470"/>
            <a:ext cx="3835400" cy="5149850"/>
          </a:xfrm>
          <a:prstGeom prst="rect">
            <a:avLst/>
          </a:prstGeom>
        </p:spPr>
      </p:pic>
      <p:pic>
        <p:nvPicPr>
          <p:cNvPr id="13" name="그림 12" descr="텍스트, 스크린샷, 소프트웨어이(가) 표시된 사진&#10;&#10;자동 생성된 설명"/>
          <p:cNvPicPr/>
          <p:nvPr/>
        </p:nvPicPr>
        <p:blipFill>
          <a:blip r:embed="rId6"/>
          <a:stretch>
            <a:fillRect/>
          </a:stretch>
        </p:blipFill>
        <p:spPr>
          <a:xfrm>
            <a:off x="5229497" y="1301470"/>
            <a:ext cx="5676628" cy="50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05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</a:rPr>
              <a:t>주요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시각화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 descr="텍스트, 스크린샷, 디스플레이, 소프트웨어이(가) 표시된 사진&#10;&#10;자동 생성된 설명"/>
          <p:cNvPicPr/>
          <p:nvPr/>
        </p:nvPicPr>
        <p:blipFill>
          <a:blip r:embed="rId5"/>
          <a:stretch>
            <a:fillRect/>
          </a:stretch>
        </p:blipFill>
        <p:spPr>
          <a:xfrm>
            <a:off x="687070" y="1555761"/>
            <a:ext cx="4362450" cy="3091486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/>
          <p:cNvPicPr/>
          <p:nvPr/>
        </p:nvPicPr>
        <p:blipFill>
          <a:blip r:embed="rId6"/>
          <a:stretch>
            <a:fillRect/>
          </a:stretch>
        </p:blipFill>
        <p:spPr>
          <a:xfrm>
            <a:off x="687070" y="4856633"/>
            <a:ext cx="5731510" cy="1235075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7"/>
          <a:stretch>
            <a:fillRect/>
          </a:stretch>
        </p:blipFill>
        <p:spPr>
          <a:xfrm>
            <a:off x="5206578" y="1555761"/>
            <a:ext cx="6640863" cy="996939"/>
          </a:xfrm>
          <a:prstGeom prst="rect">
            <a:avLst/>
          </a:prstGeom>
        </p:spPr>
      </p:pic>
      <p:pic>
        <p:nvPicPr>
          <p:cNvPr id="15" name="그림 14" descr="텍스트, 스크린샷, 디스플레이, 소프트웨어이(가) 표시된 사진&#10;&#10;자동 생성된 설명"/>
          <p:cNvPicPr/>
          <p:nvPr/>
        </p:nvPicPr>
        <p:blipFill>
          <a:blip r:embed="rId8"/>
          <a:stretch>
            <a:fillRect/>
          </a:stretch>
        </p:blipFill>
        <p:spPr>
          <a:xfrm>
            <a:off x="6575638" y="3685540"/>
            <a:ext cx="5271803" cy="24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연구 배경 </a:t>
            </a:r>
            <a:r>
              <a:rPr lang="en-US" altLang="ko-KR" sz="2800" b="1" dirty="0">
                <a:solidFill>
                  <a:schemeClr val="bg1"/>
                </a:solidFill>
              </a:rPr>
              <a:t>– Rationale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262" y="978305"/>
            <a:ext cx="11151021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제한된 데이터를 사용한 분석이 의료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각광받고 있음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Low-dose CT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Full-dose CT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변환하는 연구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[12]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생성하여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모델의 학습에 활용하는 연구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[13]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기존에도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gait analysis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연구는 이뤄져 왔지만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[4,14,15], 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병원 밖에서 부족한 </a:t>
            </a:r>
            <a:r>
              <a:rPr lang="en-US" altLang="ko-KR" b="1" u="sng" dirty="0">
                <a:solidFill>
                  <a:srgbClr val="FF0000"/>
                </a:solidFill>
                <a:latin typeface="+mn-ea"/>
              </a:rPr>
              <a:t>data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로 </a:t>
            </a:r>
            <a:r>
              <a:rPr lang="en-US" altLang="ko-KR" b="1" u="sng" dirty="0">
                <a:solidFill>
                  <a:srgbClr val="FF0000"/>
                </a:solidFill>
                <a:latin typeface="+mn-ea"/>
              </a:rPr>
              <a:t>condition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을 예측하는 </a:t>
            </a:r>
            <a:r>
              <a:rPr lang="en-US" altLang="ko-KR" b="1" u="sng" dirty="0">
                <a:solidFill>
                  <a:srgbClr val="FF0000"/>
                </a:solidFill>
                <a:latin typeface="+mn-ea"/>
              </a:rPr>
              <a:t>AI model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에 대한 연구는 이뤄지지 않음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Full body kinematics 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deep-learning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연구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[4]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Multimodal 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deep-learning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연구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[14]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Foot force 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deep-learning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연구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[15]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따라서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wearable device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등으로 얻은 </a:t>
            </a:r>
            <a:r>
              <a:rPr lang="en-US" altLang="ko-KR" b="1" u="sng" dirty="0">
                <a:solidFill>
                  <a:srgbClr val="FF0000"/>
                </a:solidFill>
                <a:latin typeface="+mn-ea"/>
              </a:rPr>
              <a:t>Single point data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만을 사용하는 </a:t>
            </a:r>
            <a:r>
              <a:rPr lang="en-US" altLang="ko-KR" b="1" u="sng" dirty="0">
                <a:solidFill>
                  <a:srgbClr val="FF0000"/>
                </a:solidFill>
                <a:latin typeface="+mn-ea"/>
              </a:rPr>
              <a:t>deep-learning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 연구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를 통해 높은 정확성과 접근성을 지닌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model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을 개발하고자 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1-3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차에 걸친 전 주기적 예방 의료에 큰 도움이 될 것으로 기대됨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7905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Center AM. Abnormalities of Gait and Mobility  [cited 2024 0725]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Medicine S. Gait Abnormalities: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Standford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Medicine;  [cited 2024 0725].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Appukutty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Manickam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MDG. Gait Assessment in General Practice. Australian Journal of General Practice. 2021;50(11):801-6.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Joshi S,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Khanal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Bista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R. Spatiotemporal Gait Analysis for Cardiovascular Disease.  2022 14th International Conference on Software, Knowledge, Information Management and Applications (SKIMA)2022. p. 181-6.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Mc Ardle R MR, Wilson J,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Galna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B, Thomas AJ, Rochester L. What Can Quantitative Gait Analysis Tell Us about Dementia and Its Subtypes? A Structured Review. J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Alzheimers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Dis. 2017;60(4):1295-312.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Bahureksa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Najafi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B, Saleh A,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Sabbagh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M, Coon D,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Mohler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MJ, et al. The Impact of Mild Cognitive Impairment on Gait and Balance: A Systematic Review and Meta-Analysis of Studies Using Instrumented Assessment. Gerontology. 2017;63(1):67-83.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Kikkert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L. Gait characteristics as indicators of cognitive impairment in geriatric patients. Groningen: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Rijksuniversiteit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Groningen; 2018.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Montero-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Odasso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M,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Verghese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J,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Beauchet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O,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Hausdorff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JM. Gait and cognition: a complementary approach to understanding brain function and the risk of falling. J Am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Geriatr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Soc. 2012;60(11):2127-36.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Cronin P, Collins LM, Sullivan AM. Impacts of gait freeze on quality of life in Parkinson's disease, from the perspectives of patients and their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carers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J Med Sci. 2024.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Walton CC, Shine JM, Hall JM, O'Callaghan C,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Mowszowski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Gilat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M, et al. The major impact of freezing of gait on quality of life in Parkinson's disease. J Neurol. 2015;262(1):108-15.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Price R, Choy NL. Investigating the Relationship of the Functional Gait Assessment to Spatiotemporal Parameters of Gait and Quality of Life in Individuals With Stroke. J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Geriatr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Phys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2019;42(4):256-64.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300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5262" y="978305"/>
            <a:ext cx="111510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Chitale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V,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Playne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D, Liang H-N,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Baghaei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N. Virtual Reality Data for Predicting Mental Health Conditions.  2022 IEEE International Symposium on Mixed and Augmented Reality Adjunct (ISMAR-Adjunct)2022. p. 6-8.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13. Chen H, Zhang, Y.,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Kalra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M. K., Lin, F., Chen, Y., Liao, P., ... &amp; Wang, G. Low-Dose CT with a Residual Encoder-Decoder Convolutional Neural Network. IEEE transactions on medical imaging. 2017;36(12):2524-35.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14. Van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Criekinge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T,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Saeys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Truijen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Vereeck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Sloot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LH,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Hallemans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A. A full-body motion capture gait dataset of 138 able-bodied adults across the life span and 50 stroke survivors.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Data. 2023;10(1):852.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Noella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RN, Gupta, D., &amp;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Priyadarshini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J. Diagnosis of Parkinson’s disease using Gait Dynamics and Images. Procedia Computer Science. 2019;165:428-34.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41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연구 목표 </a:t>
            </a:r>
            <a:r>
              <a:rPr lang="en-US" altLang="ko-KR" sz="2800" b="1" dirty="0">
                <a:solidFill>
                  <a:schemeClr val="bg1"/>
                </a:solidFill>
              </a:rPr>
              <a:t>&amp; </a:t>
            </a:r>
            <a:r>
              <a:rPr lang="ko-KR" altLang="en-US" sz="2800" b="1" dirty="0">
                <a:solidFill>
                  <a:schemeClr val="bg1"/>
                </a:solidFill>
              </a:rPr>
              <a:t>목적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262" y="978305"/>
            <a:ext cx="111510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Our Question</a:t>
            </a:r>
          </a:p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실생활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device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로 보행 패턴을 분석하여 원인 질환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군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을 밝힐 수 있을까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n-ea"/>
              </a:rPr>
              <a:t>기대 성과</a:t>
            </a:r>
            <a:endParaRPr lang="en-US" altLang="ko-KR" sz="24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높은 접근성으로 신경</a:t>
            </a:r>
            <a:r>
              <a:rPr lang="en-US" altLang="ko-KR" sz="2400" b="1" dirty="0">
                <a:latin typeface="+mn-ea"/>
              </a:rPr>
              <a:t>/</a:t>
            </a:r>
            <a:r>
              <a:rPr lang="ko-KR" altLang="en-US" sz="2400" b="1" dirty="0" err="1">
                <a:latin typeface="+mn-ea"/>
              </a:rPr>
              <a:t>근골격계</a:t>
            </a:r>
            <a:r>
              <a:rPr lang="ko-KR" altLang="en-US" sz="2400" b="1" dirty="0">
                <a:latin typeface="+mn-ea"/>
              </a:rPr>
              <a:t> 질환의 조기 진단</a:t>
            </a:r>
            <a:endParaRPr lang="en-US" altLang="ko-KR" sz="24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별도 검사 없이 신경</a:t>
            </a:r>
            <a:r>
              <a:rPr lang="en-US" altLang="ko-KR" sz="2400" b="1" dirty="0">
                <a:latin typeface="+mn-ea"/>
              </a:rPr>
              <a:t>/</a:t>
            </a:r>
            <a:r>
              <a:rPr lang="ko-KR" altLang="en-US" sz="2400" b="1" dirty="0" err="1">
                <a:latin typeface="+mn-ea"/>
              </a:rPr>
              <a:t>근골격계</a:t>
            </a:r>
            <a:r>
              <a:rPr lang="ko-KR" altLang="en-US" sz="2400" b="1" dirty="0">
                <a:latin typeface="+mn-ea"/>
              </a:rPr>
              <a:t> 질환의 회복 수준 판별</a:t>
            </a:r>
            <a:endParaRPr lang="en-US" altLang="ko-KR" sz="24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974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연구 목표 </a:t>
            </a:r>
            <a:r>
              <a:rPr lang="en-US" altLang="ko-KR" sz="2800" b="1" dirty="0">
                <a:solidFill>
                  <a:schemeClr val="bg1"/>
                </a:solidFill>
              </a:rPr>
              <a:t>&amp; </a:t>
            </a:r>
            <a:r>
              <a:rPr lang="ko-KR" altLang="en-US" sz="2800" b="1" dirty="0">
                <a:solidFill>
                  <a:schemeClr val="bg1"/>
                </a:solidFill>
              </a:rPr>
              <a:t>목적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597D6-5598-408A-B406-D641D00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C5B6-B14E-4B3E-BA1F-C74455E85B8F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262" y="978305"/>
            <a:ext cx="111510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Our Question</a:t>
            </a:r>
          </a:p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실생활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device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로 보행 패턴을 분석하여 원인 질환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군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을 밝힐 수 있을까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Tasks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+mn-ea"/>
              </a:rPr>
              <a:t>3D </a:t>
            </a:r>
            <a:r>
              <a:rPr lang="ko-KR" altLang="en-US" sz="2400" b="1" dirty="0">
                <a:latin typeface="+mn-ea"/>
              </a:rPr>
              <a:t>가속도 데이터를 사용한 </a:t>
            </a:r>
            <a:r>
              <a:rPr lang="en-US" altLang="ko-KR" sz="2400" b="1" dirty="0">
                <a:latin typeface="+mn-ea"/>
              </a:rPr>
              <a:t>Parkinson’s </a:t>
            </a:r>
            <a:r>
              <a:rPr lang="ko-KR" altLang="en-US" sz="2400" b="1" dirty="0">
                <a:latin typeface="+mn-ea"/>
              </a:rPr>
              <a:t>환자 </a:t>
            </a:r>
            <a:r>
              <a:rPr lang="en-US" altLang="ko-KR" sz="2400" b="1" dirty="0">
                <a:latin typeface="+mn-ea"/>
              </a:rPr>
              <a:t>vs normal gait </a:t>
            </a:r>
            <a:r>
              <a:rPr lang="ko-KR" altLang="en-US" sz="2400" b="1" dirty="0">
                <a:latin typeface="+mn-ea"/>
              </a:rPr>
              <a:t>분류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+mn-ea"/>
              </a:rPr>
              <a:t>3D </a:t>
            </a:r>
            <a:r>
              <a:rPr lang="ko-KR" altLang="en-US" sz="2400" b="1" dirty="0">
                <a:latin typeface="+mn-ea"/>
              </a:rPr>
              <a:t>위치 데이터를 사용한 </a:t>
            </a:r>
            <a:r>
              <a:rPr lang="en-US" altLang="ko-KR" sz="2400" b="1" dirty="0">
                <a:latin typeface="+mn-ea"/>
              </a:rPr>
              <a:t>Cerebellar Ataxia vs normal gait </a:t>
            </a:r>
            <a:r>
              <a:rPr lang="ko-KR" altLang="en-US" sz="2400" b="1" dirty="0">
                <a:latin typeface="+mn-ea"/>
              </a:rPr>
              <a:t>분류</a:t>
            </a:r>
            <a:endParaRPr lang="en-US" altLang="ko-KR" sz="24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62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1" name="직사각형 180"/>
          <p:cNvSpPr/>
          <p:nvPr/>
        </p:nvSpPr>
        <p:spPr>
          <a:xfrm>
            <a:off x="1922588" y="897006"/>
            <a:ext cx="2771688" cy="279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Data Acquisition</a:t>
            </a:r>
          </a:p>
        </p:txBody>
      </p:sp>
      <p:sp>
        <p:nvSpPr>
          <p:cNvPr id="182" name="직사각형 181"/>
          <p:cNvSpPr/>
          <p:nvPr/>
        </p:nvSpPr>
        <p:spPr>
          <a:xfrm>
            <a:off x="553013" y="1258503"/>
            <a:ext cx="5510838" cy="3036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</a:rPr>
              <a:t>Data from “</a:t>
            </a:r>
            <a:r>
              <a:rPr lang="en-US" altLang="ko-KR" sz="1200" b="1" dirty="0" err="1">
                <a:solidFill>
                  <a:schemeClr val="tx1"/>
                </a:solidFill>
              </a:rPr>
              <a:t>Kaggle</a:t>
            </a:r>
            <a:r>
              <a:rPr lang="en-US" altLang="ko-KR" sz="1200" b="1" dirty="0">
                <a:solidFill>
                  <a:schemeClr val="tx1"/>
                </a:solidFill>
              </a:rPr>
              <a:t>” Platform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336934" y="2499774"/>
            <a:ext cx="1433968" cy="308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5">
                    <a:lumMod val="50000"/>
                  </a:schemeClr>
                </a:solidFill>
              </a:rPr>
              <a:t>Parkinson’s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596" y="1694994"/>
            <a:ext cx="1467261" cy="2137096"/>
          </a:xfrm>
          <a:prstGeom prst="rect">
            <a:avLst/>
          </a:prstGeom>
        </p:spPr>
      </p:pic>
      <p:sp>
        <p:nvSpPr>
          <p:cNvPr id="188" name="타원 187"/>
          <p:cNvSpPr/>
          <p:nvPr/>
        </p:nvSpPr>
        <p:spPr>
          <a:xfrm>
            <a:off x="1687778" y="2689400"/>
            <a:ext cx="149662" cy="152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93" y="1790187"/>
            <a:ext cx="1680990" cy="1059361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>
          <a:xfrm>
            <a:off x="2461066" y="2174515"/>
            <a:ext cx="639598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/>
          <p:cNvSpPr txBox="1"/>
          <p:nvPr/>
        </p:nvSpPr>
        <p:spPr>
          <a:xfrm>
            <a:off x="1364079" y="3701285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accelerometer</a:t>
            </a:r>
            <a:endParaRPr lang="ko-KR" altLang="en-US" sz="1100" dirty="0"/>
          </a:p>
        </p:txBody>
      </p:sp>
      <p:sp>
        <p:nvSpPr>
          <p:cNvPr id="122" name="TextBox 121"/>
          <p:cNvSpPr txBox="1"/>
          <p:nvPr/>
        </p:nvSpPr>
        <p:spPr>
          <a:xfrm>
            <a:off x="3910715" y="2805920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3D dynamics data</a:t>
            </a:r>
            <a:endParaRPr lang="ko-KR" altLang="en-US" sz="1100" dirty="0"/>
          </a:p>
        </p:txBody>
      </p:sp>
      <p:sp>
        <p:nvSpPr>
          <p:cNvPr id="124" name="직사각형 123"/>
          <p:cNvSpPr/>
          <p:nvPr/>
        </p:nvSpPr>
        <p:spPr>
          <a:xfrm>
            <a:off x="7336934" y="1834619"/>
            <a:ext cx="1433968" cy="307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Normal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3135" y="2135717"/>
            <a:ext cx="752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(n=1906)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/>
            </p:nvSpPr>
            <p:spPr>
              <a:xfrm>
                <a:off x="3151382" y="1751825"/>
                <a:ext cx="10977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(or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382" y="1751825"/>
                <a:ext cx="1097761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직사각형 167"/>
          <p:cNvSpPr/>
          <p:nvPr/>
        </p:nvSpPr>
        <p:spPr>
          <a:xfrm>
            <a:off x="7222595" y="1754035"/>
            <a:ext cx="1638311" cy="13254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7298222" y="3534875"/>
            <a:ext cx="1433968" cy="307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Train/Test Data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326157" y="3526083"/>
            <a:ext cx="1433968" cy="307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Train/Test Data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369220" y="3833593"/>
            <a:ext cx="12712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80%/20%</a:t>
            </a:r>
            <a:endParaRPr lang="ko-KR" altLang="en-US" sz="1050" dirty="0"/>
          </a:p>
        </p:txBody>
      </p:sp>
      <p:sp>
        <p:nvSpPr>
          <p:cNvPr id="291" name="TextBox 290"/>
          <p:cNvSpPr txBox="1"/>
          <p:nvPr/>
        </p:nvSpPr>
        <p:spPr>
          <a:xfrm>
            <a:off x="9566084" y="3832208"/>
            <a:ext cx="9908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80%/20%</a:t>
            </a:r>
            <a:endParaRPr lang="ko-KR" altLang="en-US" sz="1050" dirty="0"/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3596783" y="4453340"/>
            <a:ext cx="4408039" cy="20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8002090" y="4104875"/>
            <a:ext cx="2732" cy="365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3582392" y="4455238"/>
            <a:ext cx="0" cy="5320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직사각형 294"/>
          <p:cNvSpPr/>
          <p:nvPr/>
        </p:nvSpPr>
        <p:spPr>
          <a:xfrm>
            <a:off x="905122" y="4987248"/>
            <a:ext cx="10636212" cy="1702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3D Acceleration Model(Normal vs Parkinson’s)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/>
              <p:cNvSpPr txBox="1"/>
              <p:nvPr/>
            </p:nvSpPr>
            <p:spPr>
              <a:xfrm>
                <a:off x="3151382" y="2103350"/>
                <a:ext cx="1097761" cy="357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(or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98" name="TextBox 2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382" y="2103350"/>
                <a:ext cx="1097761" cy="357983"/>
              </a:xfrm>
              <a:prstGeom prst="rect">
                <a:avLst/>
              </a:prstGeom>
              <a:blipFill>
                <a:blip r:embed="rId8"/>
                <a:stretch>
                  <a:fillRect t="-6780" b="-13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/>
              <p:cNvSpPr txBox="1"/>
              <p:nvPr/>
            </p:nvSpPr>
            <p:spPr>
              <a:xfrm>
                <a:off x="3169394" y="2393778"/>
                <a:ext cx="1097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1600" dirty="0"/>
                  <a:t>(or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99" name="TextBox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94" y="2393778"/>
                <a:ext cx="1097761" cy="400110"/>
              </a:xfrm>
              <a:prstGeom prst="rect">
                <a:avLst/>
              </a:prstGeom>
              <a:blipFill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3" name="직사각형 302"/>
          <p:cNvSpPr/>
          <p:nvPr/>
        </p:nvSpPr>
        <p:spPr>
          <a:xfrm>
            <a:off x="4837384" y="4616614"/>
            <a:ext cx="2771688" cy="279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AI Train &amp; Test</a:t>
            </a:r>
          </a:p>
        </p:txBody>
      </p:sp>
      <p:cxnSp>
        <p:nvCxnSpPr>
          <p:cNvPr id="306" name="직선 화살표 연결선 305"/>
          <p:cNvCxnSpPr/>
          <p:nvPr/>
        </p:nvCxnSpPr>
        <p:spPr>
          <a:xfrm flipH="1">
            <a:off x="10030314" y="4098277"/>
            <a:ext cx="2774" cy="8889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7720190" y="2763025"/>
            <a:ext cx="698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(n=962)</a:t>
            </a:r>
            <a:endParaRPr lang="ko-KR" altLang="en-US" sz="1050" dirty="0"/>
          </a:p>
        </p:txBody>
      </p:sp>
      <p:sp>
        <p:nvSpPr>
          <p:cNvPr id="310" name="직사각형 309"/>
          <p:cNvSpPr/>
          <p:nvPr/>
        </p:nvSpPr>
        <p:spPr>
          <a:xfrm>
            <a:off x="7378836" y="1434115"/>
            <a:ext cx="1392066" cy="2491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Acceleration (3D)</a:t>
            </a:r>
          </a:p>
        </p:txBody>
      </p:sp>
      <p:sp>
        <p:nvSpPr>
          <p:cNvPr id="311" name="직사각형 310"/>
          <p:cNvSpPr/>
          <p:nvPr/>
        </p:nvSpPr>
        <p:spPr>
          <a:xfrm>
            <a:off x="9325498" y="2499774"/>
            <a:ext cx="1433968" cy="308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Cerebellar Ataxia</a:t>
            </a:r>
          </a:p>
        </p:txBody>
      </p:sp>
      <p:sp>
        <p:nvSpPr>
          <p:cNvPr id="312" name="직사각형 311"/>
          <p:cNvSpPr/>
          <p:nvPr/>
        </p:nvSpPr>
        <p:spPr>
          <a:xfrm>
            <a:off x="9325498" y="1834619"/>
            <a:ext cx="1433968" cy="307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Normal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9744531" y="2135717"/>
            <a:ext cx="6207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(n=100)</a:t>
            </a:r>
            <a:endParaRPr lang="ko-KR" altLang="en-US" sz="1050" dirty="0"/>
          </a:p>
        </p:txBody>
      </p:sp>
      <p:sp>
        <p:nvSpPr>
          <p:cNvPr id="314" name="직사각형 313"/>
          <p:cNvSpPr/>
          <p:nvPr/>
        </p:nvSpPr>
        <p:spPr>
          <a:xfrm>
            <a:off x="9211159" y="1754035"/>
            <a:ext cx="1638311" cy="13254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9756348" y="2763025"/>
            <a:ext cx="698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(n=100)</a:t>
            </a:r>
            <a:endParaRPr lang="ko-KR" altLang="en-US" sz="1050" dirty="0"/>
          </a:p>
        </p:txBody>
      </p:sp>
      <p:sp>
        <p:nvSpPr>
          <p:cNvPr id="316" name="직사각형 315"/>
          <p:cNvSpPr/>
          <p:nvPr/>
        </p:nvSpPr>
        <p:spPr>
          <a:xfrm>
            <a:off x="9369596" y="1441450"/>
            <a:ext cx="1340173" cy="2491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Distance (3D)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8005154" y="3095971"/>
            <a:ext cx="6018" cy="437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화살표 연결선 319"/>
          <p:cNvCxnSpPr/>
          <p:nvPr/>
        </p:nvCxnSpPr>
        <p:spPr>
          <a:xfrm>
            <a:off x="10024296" y="3095971"/>
            <a:ext cx="6018" cy="437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295" idx="0"/>
            <a:endCxn id="295" idx="2"/>
          </p:cNvCxnSpPr>
          <p:nvPr/>
        </p:nvCxnSpPr>
        <p:spPr>
          <a:xfrm>
            <a:off x="6223228" y="4987248"/>
            <a:ext cx="0" cy="1702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6299417" y="5071028"/>
            <a:ext cx="3680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3D Distance Model(normal vs cerebellar ataxia)</a:t>
            </a: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20" y="5452957"/>
            <a:ext cx="674329" cy="982174"/>
          </a:xfrm>
          <a:prstGeom prst="rect">
            <a:avLst/>
          </a:prstGeom>
        </p:spPr>
      </p:pic>
      <p:sp>
        <p:nvSpPr>
          <p:cNvPr id="325" name="타원 324"/>
          <p:cNvSpPr/>
          <p:nvPr/>
        </p:nvSpPr>
        <p:spPr>
          <a:xfrm>
            <a:off x="1189928" y="5940092"/>
            <a:ext cx="74831" cy="762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오른쪽 화살표 328"/>
          <p:cNvSpPr/>
          <p:nvPr/>
        </p:nvSpPr>
        <p:spPr>
          <a:xfrm rot="5400000">
            <a:off x="4391476" y="3097996"/>
            <a:ext cx="274340" cy="202669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TextBox 329"/>
          <p:cNvSpPr txBox="1"/>
          <p:nvPr/>
        </p:nvSpPr>
        <p:spPr>
          <a:xfrm>
            <a:off x="3861955" y="3994582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3D dynamics data</a:t>
            </a:r>
            <a:endParaRPr lang="ko-KR" altLang="en-US" sz="1100" dirty="0"/>
          </a:p>
        </p:txBody>
      </p:sp>
      <p:cxnSp>
        <p:nvCxnSpPr>
          <p:cNvPr id="332" name="직선 화살표 연결선 331"/>
          <p:cNvCxnSpPr/>
          <p:nvPr/>
        </p:nvCxnSpPr>
        <p:spPr>
          <a:xfrm flipV="1">
            <a:off x="6250683" y="2838170"/>
            <a:ext cx="77259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직사각형 336"/>
          <p:cNvSpPr/>
          <p:nvPr/>
        </p:nvSpPr>
        <p:spPr>
          <a:xfrm>
            <a:off x="7605735" y="897777"/>
            <a:ext cx="2771688" cy="279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Data Preprocessing</a:t>
            </a:r>
          </a:p>
        </p:txBody>
      </p:sp>
      <p:sp>
        <p:nvSpPr>
          <p:cNvPr id="338" name="직사각형 337"/>
          <p:cNvSpPr/>
          <p:nvPr/>
        </p:nvSpPr>
        <p:spPr>
          <a:xfrm>
            <a:off x="7037613" y="1236120"/>
            <a:ext cx="3979322" cy="3036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cxnSp>
        <p:nvCxnSpPr>
          <p:cNvPr id="343" name="직선 연결선 342"/>
          <p:cNvCxnSpPr/>
          <p:nvPr/>
        </p:nvCxnSpPr>
        <p:spPr>
          <a:xfrm>
            <a:off x="6256597" y="2302283"/>
            <a:ext cx="9255" cy="1441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/>
          <p:cNvCxnSpPr>
            <a:stCxn id="4" idx="3"/>
          </p:cNvCxnSpPr>
          <p:nvPr/>
        </p:nvCxnSpPr>
        <p:spPr>
          <a:xfrm flipV="1">
            <a:off x="5821883" y="2319867"/>
            <a:ext cx="4403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/>
          <p:cNvCxnSpPr/>
          <p:nvPr/>
        </p:nvCxnSpPr>
        <p:spPr>
          <a:xfrm flipV="1">
            <a:off x="5384493" y="3759496"/>
            <a:ext cx="888230" cy="16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/>
          <p:cNvSpPr txBox="1"/>
          <p:nvPr/>
        </p:nvSpPr>
        <p:spPr>
          <a:xfrm>
            <a:off x="4555884" y="302806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FFT</a:t>
            </a:r>
            <a:endParaRPr lang="ko-KR" altLang="en-US" sz="1100" dirty="0"/>
          </a:p>
        </p:txBody>
      </p:sp>
      <p:sp>
        <p:nvSpPr>
          <p:cNvPr id="363" name="오른쪽 화살표 362"/>
          <p:cNvSpPr/>
          <p:nvPr/>
        </p:nvSpPr>
        <p:spPr>
          <a:xfrm>
            <a:off x="1672437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4" name="그림 3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870" y="5429210"/>
            <a:ext cx="871187" cy="549023"/>
          </a:xfrm>
          <a:prstGeom prst="rect">
            <a:avLst/>
          </a:prstGeom>
        </p:spPr>
      </p:pic>
      <p:pic>
        <p:nvPicPr>
          <p:cNvPr id="365" name="그림 3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4391" y="6049546"/>
            <a:ext cx="1183256" cy="460787"/>
          </a:xfrm>
          <a:prstGeom prst="rect">
            <a:avLst/>
          </a:prstGeom>
        </p:spPr>
      </p:pic>
      <p:sp>
        <p:nvSpPr>
          <p:cNvPr id="377" name="직사각형 376"/>
          <p:cNvSpPr/>
          <p:nvPr/>
        </p:nvSpPr>
        <p:spPr>
          <a:xfrm>
            <a:off x="3834727" y="5745699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Nonlinear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SVM</a:t>
            </a:r>
          </a:p>
        </p:txBody>
      </p:sp>
      <p:sp>
        <p:nvSpPr>
          <p:cNvPr id="378" name="오른쪽 화살표 377"/>
          <p:cNvSpPr/>
          <p:nvPr/>
        </p:nvSpPr>
        <p:spPr>
          <a:xfrm>
            <a:off x="3341597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오른쪽 화살표 378"/>
          <p:cNvSpPr/>
          <p:nvPr/>
        </p:nvSpPr>
        <p:spPr>
          <a:xfrm>
            <a:off x="4782448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직사각형 379"/>
          <p:cNvSpPr/>
          <p:nvPr/>
        </p:nvSpPr>
        <p:spPr>
          <a:xfrm>
            <a:off x="5195321" y="5588187"/>
            <a:ext cx="969475" cy="713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Boosting Stacking Algorithm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382" name="그림 3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447" y="5452957"/>
            <a:ext cx="674329" cy="982174"/>
          </a:xfrm>
          <a:prstGeom prst="rect">
            <a:avLst/>
          </a:prstGeom>
        </p:spPr>
      </p:pic>
      <p:sp>
        <p:nvSpPr>
          <p:cNvPr id="383" name="타원 382"/>
          <p:cNvSpPr/>
          <p:nvPr/>
        </p:nvSpPr>
        <p:spPr>
          <a:xfrm>
            <a:off x="6578255" y="5940092"/>
            <a:ext cx="74831" cy="762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오른쪽 화살표 383"/>
          <p:cNvSpPr/>
          <p:nvPr/>
        </p:nvSpPr>
        <p:spPr>
          <a:xfrm>
            <a:off x="7060764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5" name="그림 3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197" y="5429210"/>
            <a:ext cx="871187" cy="549023"/>
          </a:xfrm>
          <a:prstGeom prst="rect">
            <a:avLst/>
          </a:prstGeom>
        </p:spPr>
      </p:pic>
      <p:pic>
        <p:nvPicPr>
          <p:cNvPr id="386" name="그림 3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2718" y="6035196"/>
            <a:ext cx="1220105" cy="475137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8251" y="3370594"/>
            <a:ext cx="1547361" cy="602578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3834727" y="5316412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834727" y="6175135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Efficient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Net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130712" y="5742630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Nonlinear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SVM</a:t>
            </a:r>
          </a:p>
        </p:txBody>
      </p:sp>
      <p:sp>
        <p:nvSpPr>
          <p:cNvPr id="78" name="오른쪽 화살표 77"/>
          <p:cNvSpPr/>
          <p:nvPr/>
        </p:nvSpPr>
        <p:spPr>
          <a:xfrm>
            <a:off x="8637582" y="5835311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>
            <a:off x="10078433" y="5835311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10491306" y="5585118"/>
            <a:ext cx="969475" cy="713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Boosting Stacking Algorithm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130712" y="5313343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30712" y="6172066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Efficient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Net</a:t>
            </a:r>
          </a:p>
        </p:txBody>
      </p:sp>
    </p:spTree>
    <p:extLst>
      <p:ext uri="{BB962C8B-B14F-4D97-AF65-F5344CB8AC3E}">
        <p14:creationId xmlns:p14="http://schemas.microsoft.com/office/powerpoint/2010/main" val="60655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329" y="0"/>
            <a:ext cx="9696400" cy="7647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53752" y="17438"/>
            <a:ext cx="8086664" cy="74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</a:rPr>
              <a:t>연구 방법 </a:t>
            </a:r>
          </a:p>
        </p:txBody>
      </p:sp>
      <p:sp>
        <p:nvSpPr>
          <p:cNvPr id="9" name="타원 8"/>
          <p:cNvSpPr/>
          <p:nvPr/>
        </p:nvSpPr>
        <p:spPr>
          <a:xfrm>
            <a:off x="9244055" y="-45443"/>
            <a:ext cx="867195" cy="8671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JNOH\Useful Tools for Presentation\Yonsei University College of Medicin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72" y="87217"/>
            <a:ext cx="2771800" cy="60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1" name="직사각형 180"/>
          <p:cNvSpPr/>
          <p:nvPr/>
        </p:nvSpPr>
        <p:spPr>
          <a:xfrm>
            <a:off x="1922588" y="897006"/>
            <a:ext cx="2771688" cy="279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Data Acquisition</a:t>
            </a:r>
          </a:p>
        </p:txBody>
      </p:sp>
      <p:sp>
        <p:nvSpPr>
          <p:cNvPr id="182" name="직사각형 181"/>
          <p:cNvSpPr/>
          <p:nvPr/>
        </p:nvSpPr>
        <p:spPr>
          <a:xfrm>
            <a:off x="553013" y="1258503"/>
            <a:ext cx="5510838" cy="3036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FF0000"/>
                </a:solidFill>
              </a:rPr>
              <a:t>Data from “</a:t>
            </a:r>
            <a:r>
              <a:rPr lang="en-US" altLang="ko-KR" sz="1200" b="1" dirty="0" err="1">
                <a:solidFill>
                  <a:srgbClr val="FF0000"/>
                </a:solidFill>
              </a:rPr>
              <a:t>Kaggle</a:t>
            </a:r>
            <a:r>
              <a:rPr lang="en-US" altLang="ko-KR" sz="1200" b="1" dirty="0">
                <a:solidFill>
                  <a:srgbClr val="FF0000"/>
                </a:solidFill>
              </a:rPr>
              <a:t>” Platform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596" y="1694994"/>
            <a:ext cx="1467261" cy="2137096"/>
          </a:xfrm>
          <a:prstGeom prst="rect">
            <a:avLst/>
          </a:prstGeom>
        </p:spPr>
      </p:pic>
      <p:sp>
        <p:nvSpPr>
          <p:cNvPr id="188" name="타원 187"/>
          <p:cNvSpPr/>
          <p:nvPr/>
        </p:nvSpPr>
        <p:spPr>
          <a:xfrm>
            <a:off x="1687778" y="2689400"/>
            <a:ext cx="149662" cy="152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93" y="1790187"/>
            <a:ext cx="1680990" cy="1059361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>
          <a:xfrm>
            <a:off x="2461066" y="2174515"/>
            <a:ext cx="639598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/>
          <p:cNvSpPr txBox="1"/>
          <p:nvPr/>
        </p:nvSpPr>
        <p:spPr>
          <a:xfrm>
            <a:off x="1364079" y="3701285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accelerometer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910715" y="2805920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3D dynamics data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/>
            </p:nvSpPr>
            <p:spPr>
              <a:xfrm>
                <a:off x="3151382" y="1751825"/>
                <a:ext cx="10977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</a:rPr>
                  <a:t>(or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</a:rPr>
                  <a:t>)</a:t>
                </a:r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382" y="1751825"/>
                <a:ext cx="1097761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연결선 48"/>
          <p:cNvCxnSpPr/>
          <p:nvPr/>
        </p:nvCxnSpPr>
        <p:spPr>
          <a:xfrm flipV="1">
            <a:off x="3596783" y="4453340"/>
            <a:ext cx="4408039" cy="20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8002090" y="4104875"/>
            <a:ext cx="2732" cy="365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3582392" y="4455238"/>
            <a:ext cx="0" cy="5320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직사각형 294"/>
          <p:cNvSpPr/>
          <p:nvPr/>
        </p:nvSpPr>
        <p:spPr>
          <a:xfrm>
            <a:off x="905122" y="4987248"/>
            <a:ext cx="10636212" cy="1702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3D Acceleration Model(Normal vs Parkinson’s)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/>
              <p:cNvSpPr txBox="1"/>
              <p:nvPr/>
            </p:nvSpPr>
            <p:spPr>
              <a:xfrm>
                <a:off x="3151382" y="2103350"/>
                <a:ext cx="1097761" cy="357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</a:rPr>
                  <a:t>(or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</a:rPr>
                  <a:t>)</a:t>
                </a:r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8" name="TextBox 2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382" y="2103350"/>
                <a:ext cx="1097761" cy="357983"/>
              </a:xfrm>
              <a:prstGeom prst="rect">
                <a:avLst/>
              </a:prstGeom>
              <a:blipFill>
                <a:blip r:embed="rId8"/>
                <a:stretch>
                  <a:fillRect t="-6780" b="-13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/>
              <p:cNvSpPr txBox="1"/>
              <p:nvPr/>
            </p:nvSpPr>
            <p:spPr>
              <a:xfrm>
                <a:off x="3169394" y="2393778"/>
                <a:ext cx="1097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</a:rPr>
                  <a:t>(or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</a:rPr>
                  <a:t>)</a:t>
                </a:r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9" name="TextBox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94" y="2393778"/>
                <a:ext cx="1097761" cy="400110"/>
              </a:xfrm>
              <a:prstGeom prst="rect">
                <a:avLst/>
              </a:prstGeom>
              <a:blipFill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3" name="직사각형 302"/>
          <p:cNvSpPr/>
          <p:nvPr/>
        </p:nvSpPr>
        <p:spPr>
          <a:xfrm>
            <a:off x="4837384" y="4616614"/>
            <a:ext cx="2771688" cy="279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AI Train &amp; Test</a:t>
            </a:r>
          </a:p>
        </p:txBody>
      </p:sp>
      <p:cxnSp>
        <p:nvCxnSpPr>
          <p:cNvPr id="306" name="직선 화살표 연결선 305"/>
          <p:cNvCxnSpPr/>
          <p:nvPr/>
        </p:nvCxnSpPr>
        <p:spPr>
          <a:xfrm flipH="1">
            <a:off x="10030314" y="4098277"/>
            <a:ext cx="2774" cy="8889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295" idx="0"/>
            <a:endCxn id="295" idx="2"/>
          </p:cNvCxnSpPr>
          <p:nvPr/>
        </p:nvCxnSpPr>
        <p:spPr>
          <a:xfrm>
            <a:off x="6223228" y="4987248"/>
            <a:ext cx="0" cy="1702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6299417" y="5071028"/>
            <a:ext cx="3680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3D Distance Model(normal vs cerebellar ataxia)</a:t>
            </a: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20" y="5452957"/>
            <a:ext cx="674329" cy="982174"/>
          </a:xfrm>
          <a:prstGeom prst="rect">
            <a:avLst/>
          </a:prstGeom>
        </p:spPr>
      </p:pic>
      <p:sp>
        <p:nvSpPr>
          <p:cNvPr id="325" name="타원 324"/>
          <p:cNvSpPr/>
          <p:nvPr/>
        </p:nvSpPr>
        <p:spPr>
          <a:xfrm>
            <a:off x="1189928" y="5940092"/>
            <a:ext cx="74831" cy="762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오른쪽 화살표 328"/>
          <p:cNvSpPr/>
          <p:nvPr/>
        </p:nvSpPr>
        <p:spPr>
          <a:xfrm rot="5400000">
            <a:off x="4391476" y="3097996"/>
            <a:ext cx="274340" cy="202669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TextBox 329"/>
          <p:cNvSpPr txBox="1"/>
          <p:nvPr/>
        </p:nvSpPr>
        <p:spPr>
          <a:xfrm>
            <a:off x="3861955" y="3994582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3D dynamics data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332" name="직선 화살표 연결선 331"/>
          <p:cNvCxnSpPr/>
          <p:nvPr/>
        </p:nvCxnSpPr>
        <p:spPr>
          <a:xfrm flipV="1">
            <a:off x="6250683" y="2838170"/>
            <a:ext cx="77259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직선 연결선 342"/>
          <p:cNvCxnSpPr/>
          <p:nvPr/>
        </p:nvCxnSpPr>
        <p:spPr>
          <a:xfrm>
            <a:off x="6256597" y="2302283"/>
            <a:ext cx="9255" cy="1441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/>
          <p:cNvCxnSpPr>
            <a:stCxn id="4" idx="3"/>
          </p:cNvCxnSpPr>
          <p:nvPr/>
        </p:nvCxnSpPr>
        <p:spPr>
          <a:xfrm flipV="1">
            <a:off x="5821883" y="2319867"/>
            <a:ext cx="44038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/>
          <p:cNvCxnSpPr/>
          <p:nvPr/>
        </p:nvCxnSpPr>
        <p:spPr>
          <a:xfrm flipV="1">
            <a:off x="5384493" y="3759496"/>
            <a:ext cx="888230" cy="16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/>
          <p:cNvSpPr txBox="1"/>
          <p:nvPr/>
        </p:nvSpPr>
        <p:spPr>
          <a:xfrm>
            <a:off x="4555884" y="302806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FFT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363" name="오른쪽 화살표 362"/>
          <p:cNvSpPr/>
          <p:nvPr/>
        </p:nvSpPr>
        <p:spPr>
          <a:xfrm>
            <a:off x="1672437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4" name="그림 3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870" y="5429210"/>
            <a:ext cx="871187" cy="549023"/>
          </a:xfrm>
          <a:prstGeom prst="rect">
            <a:avLst/>
          </a:prstGeom>
        </p:spPr>
      </p:pic>
      <p:pic>
        <p:nvPicPr>
          <p:cNvPr id="365" name="그림 3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4391" y="6049546"/>
            <a:ext cx="1183256" cy="460787"/>
          </a:xfrm>
          <a:prstGeom prst="rect">
            <a:avLst/>
          </a:prstGeom>
        </p:spPr>
      </p:pic>
      <p:sp>
        <p:nvSpPr>
          <p:cNvPr id="377" name="직사각형 376"/>
          <p:cNvSpPr/>
          <p:nvPr/>
        </p:nvSpPr>
        <p:spPr>
          <a:xfrm>
            <a:off x="3834727" y="5745699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Nonlinear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SVM</a:t>
            </a:r>
          </a:p>
        </p:txBody>
      </p:sp>
      <p:sp>
        <p:nvSpPr>
          <p:cNvPr id="378" name="오른쪽 화살표 377"/>
          <p:cNvSpPr/>
          <p:nvPr/>
        </p:nvSpPr>
        <p:spPr>
          <a:xfrm>
            <a:off x="3341597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오른쪽 화살표 378"/>
          <p:cNvSpPr/>
          <p:nvPr/>
        </p:nvSpPr>
        <p:spPr>
          <a:xfrm>
            <a:off x="4782448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직사각형 379"/>
          <p:cNvSpPr/>
          <p:nvPr/>
        </p:nvSpPr>
        <p:spPr>
          <a:xfrm>
            <a:off x="5195321" y="5588187"/>
            <a:ext cx="969475" cy="713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Boosting Stacking Algorithm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382" name="그림 3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447" y="5452957"/>
            <a:ext cx="674329" cy="982174"/>
          </a:xfrm>
          <a:prstGeom prst="rect">
            <a:avLst/>
          </a:prstGeom>
        </p:spPr>
      </p:pic>
      <p:sp>
        <p:nvSpPr>
          <p:cNvPr id="383" name="타원 382"/>
          <p:cNvSpPr/>
          <p:nvPr/>
        </p:nvSpPr>
        <p:spPr>
          <a:xfrm>
            <a:off x="6578255" y="5940092"/>
            <a:ext cx="74831" cy="762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오른쪽 화살표 383"/>
          <p:cNvSpPr/>
          <p:nvPr/>
        </p:nvSpPr>
        <p:spPr>
          <a:xfrm>
            <a:off x="7060764" y="5838380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5" name="그림 3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197" y="5429210"/>
            <a:ext cx="871187" cy="549023"/>
          </a:xfrm>
          <a:prstGeom prst="rect">
            <a:avLst/>
          </a:prstGeom>
        </p:spPr>
      </p:pic>
      <p:pic>
        <p:nvPicPr>
          <p:cNvPr id="386" name="그림 3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2718" y="6035196"/>
            <a:ext cx="1220105" cy="475137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8251" y="3370594"/>
            <a:ext cx="1547361" cy="602578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3834727" y="5316412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834727" y="6175135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Efficient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Net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130712" y="5742630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Nonlinear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SVM</a:t>
            </a:r>
          </a:p>
        </p:txBody>
      </p:sp>
      <p:sp>
        <p:nvSpPr>
          <p:cNvPr id="78" name="오른쪽 화살표 77"/>
          <p:cNvSpPr/>
          <p:nvPr/>
        </p:nvSpPr>
        <p:spPr>
          <a:xfrm>
            <a:off x="8637582" y="5835311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>
            <a:off x="10078433" y="5835311"/>
            <a:ext cx="411314" cy="242245"/>
          </a:xfrm>
          <a:prstGeom prst="rightArrow">
            <a:avLst>
              <a:gd name="adj1" fmla="val 27927"/>
              <a:gd name="adj2" fmla="val 555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10491306" y="5585118"/>
            <a:ext cx="969475" cy="713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Boosting Stacking Algorithm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130712" y="5313343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30712" y="6172066"/>
            <a:ext cx="940511" cy="420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Efficient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Net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336934" y="2499774"/>
            <a:ext cx="1433968" cy="308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5">
                    <a:lumMod val="50000"/>
                  </a:schemeClr>
                </a:solidFill>
              </a:rPr>
              <a:t>Parkinson’s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7336934" y="1834619"/>
            <a:ext cx="1433968" cy="30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Normal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693135" y="2135717"/>
            <a:ext cx="75285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(n=1906)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222595" y="1754035"/>
            <a:ext cx="1638311" cy="1325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298222" y="3534875"/>
            <a:ext cx="1433968" cy="30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Train/Test Data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326157" y="3526083"/>
            <a:ext cx="1433968" cy="30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Train/Test Data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69220" y="3833593"/>
            <a:ext cx="127120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80%/20%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566084" y="3832208"/>
            <a:ext cx="99086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80%/20%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720190" y="2763025"/>
            <a:ext cx="698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(n=962)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378836" y="1434115"/>
            <a:ext cx="1392066" cy="249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Acceleration (3D)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9325498" y="2499774"/>
            <a:ext cx="1433968" cy="308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Cerebellar Ataxia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9325498" y="1834619"/>
            <a:ext cx="1433968" cy="30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Normal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744531" y="2135717"/>
            <a:ext cx="62076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(n=100)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211159" y="1754035"/>
            <a:ext cx="1638311" cy="1325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756348" y="2763025"/>
            <a:ext cx="69874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(n=100)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369596" y="1441450"/>
            <a:ext cx="1340173" cy="249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Distance (3D)</a:t>
            </a:r>
          </a:p>
        </p:txBody>
      </p:sp>
      <p:cxnSp>
        <p:nvCxnSpPr>
          <p:cNvPr id="97" name="직선 화살표 연결선 96"/>
          <p:cNvCxnSpPr/>
          <p:nvPr/>
        </p:nvCxnSpPr>
        <p:spPr>
          <a:xfrm>
            <a:off x="8005154" y="3095971"/>
            <a:ext cx="6018" cy="437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10024296" y="3095971"/>
            <a:ext cx="6018" cy="437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7605735" y="897777"/>
            <a:ext cx="2771688" cy="279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Data Preprocessing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7037613" y="1236120"/>
            <a:ext cx="3979322" cy="3036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6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Oncology_ovarian cancer_6조_김영주</Template>
  <TotalTime>14769</TotalTime>
  <Words>3272</Words>
  <Application>Microsoft Office PowerPoint</Application>
  <PresentationFormat>와이드스크린</PresentationFormat>
  <Paragraphs>775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Sarah</dc:creator>
  <cp:lastModifiedBy>Chung's</cp:lastModifiedBy>
  <cp:revision>298</cp:revision>
  <dcterms:created xsi:type="dcterms:W3CDTF">2022-03-03T14:30:38Z</dcterms:created>
  <dcterms:modified xsi:type="dcterms:W3CDTF">2024-07-26T03:36:43Z</dcterms:modified>
</cp:coreProperties>
</file>